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99" r:id="rId4"/>
    <p:sldId id="258" r:id="rId5"/>
    <p:sldId id="268" r:id="rId6"/>
    <p:sldId id="259" r:id="rId7"/>
    <p:sldId id="273" r:id="rId8"/>
    <p:sldId id="300" r:id="rId9"/>
    <p:sldId id="274" r:id="rId10"/>
    <p:sldId id="275" r:id="rId11"/>
    <p:sldId id="286" r:id="rId12"/>
    <p:sldId id="276" r:id="rId13"/>
    <p:sldId id="277" r:id="rId14"/>
    <p:sldId id="288" r:id="rId15"/>
    <p:sldId id="292" r:id="rId16"/>
    <p:sldId id="289" r:id="rId17"/>
    <p:sldId id="293" r:id="rId18"/>
    <p:sldId id="290" r:id="rId19"/>
    <p:sldId id="294" r:id="rId20"/>
    <p:sldId id="301" r:id="rId21"/>
    <p:sldId id="278" r:id="rId22"/>
    <p:sldId id="302" r:id="rId23"/>
    <p:sldId id="270" r:id="rId24"/>
    <p:sldId id="271" r:id="rId25"/>
    <p:sldId id="272" r:id="rId26"/>
    <p:sldId id="304" r:id="rId27"/>
    <p:sldId id="262" r:id="rId28"/>
    <p:sldId id="263" r:id="rId29"/>
    <p:sldId id="280" r:id="rId30"/>
    <p:sldId id="281" r:id="rId31"/>
    <p:sldId id="282" r:id="rId32"/>
    <p:sldId id="283" r:id="rId33"/>
    <p:sldId id="297" r:id="rId34"/>
    <p:sldId id="264" r:id="rId35"/>
    <p:sldId id="279" r:id="rId36"/>
    <p:sldId id="265" r:id="rId37"/>
    <p:sldId id="266" r:id="rId38"/>
    <p:sldId id="298" r:id="rId39"/>
    <p:sldId id="284" r:id="rId40"/>
    <p:sldId id="285" r:id="rId41"/>
    <p:sldId id="295" r:id="rId42"/>
    <p:sldId id="296" r:id="rId4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yue wu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75" d="100"/>
          <a:sy n="75" d="100"/>
        </p:scale>
        <p:origin x="-80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commentAuthors" Target="commentAuthors.xml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notesMaster" Target="notesMasters/notesMaster1.xml"/><Relationship Id="rId45" Type="http://schemas.openxmlformats.org/officeDocument/2006/relationships/printerSettings" Target="printerSettings/printerSettings1.bin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mikeaalv:Documents:TCGA:tcga_table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mikeaalv:Documents:TCGA:tcga_table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COAD_ex_2!$B$30</c:f>
              <c:strCache>
                <c:ptCount val="1"/>
                <c:pt idx="0">
                  <c:v>Transcriptome Profiling</c:v>
                </c:pt>
              </c:strCache>
            </c:strRef>
          </c:tx>
          <c:dLbls>
            <c:numFmt formatCode="#\ ??/100" sourceLinked="0"/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COAD_ex_2!$C$29:$F$29</c:f>
              <c:strCache>
                <c:ptCount val="4"/>
                <c:pt idx="0">
                  <c:v>BCGSC miRNA Profiling</c:v>
                </c:pt>
                <c:pt idx="1">
                  <c:v>HTSeq - Counts</c:v>
                </c:pt>
                <c:pt idx="2">
                  <c:v>HTSeq - FPKM</c:v>
                </c:pt>
                <c:pt idx="3">
                  <c:v>HTSeq - FPKM-UQ</c:v>
                </c:pt>
              </c:strCache>
            </c:strRef>
          </c:cat>
          <c:val>
            <c:numRef>
              <c:f>COAD_ex_2!$C$30:$F$30</c:f>
              <c:numCache>
                <c:formatCode>General</c:formatCode>
                <c:ptCount val="4"/>
                <c:pt idx="0">
                  <c:v>0.373044524669073</c:v>
                </c:pt>
                <c:pt idx="1">
                  <c:v>0.208985158443642</c:v>
                </c:pt>
                <c:pt idx="2">
                  <c:v>0.208985158443642</c:v>
                </c:pt>
                <c:pt idx="3">
                  <c:v>0.208985158443642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COAD_ex_2!$B$32</c:f>
              <c:strCache>
                <c:ptCount val="1"/>
                <c:pt idx="0">
                  <c:v>Transcriptome Profiling</c:v>
                </c:pt>
              </c:strCache>
            </c:strRef>
          </c:tx>
          <c:dLbls>
            <c:numFmt formatCode="#\ ??/100" sourceLinked="0"/>
            <c:showLegendKey val="0"/>
            <c:showVal val="1"/>
            <c:showCatName val="0"/>
            <c:showSerName val="0"/>
            <c:showPercent val="0"/>
            <c:showBubbleSize val="0"/>
            <c:showLeaderLines val="1"/>
          </c:dLbls>
          <c:cat>
            <c:strRef>
              <c:f>COAD_ex_2!$C$31:$D$31</c:f>
              <c:strCache>
                <c:ptCount val="2"/>
                <c:pt idx="0">
                  <c:v>miRNA-Seq</c:v>
                </c:pt>
                <c:pt idx="1">
                  <c:v>RNA-Seq</c:v>
                </c:pt>
              </c:strCache>
            </c:strRef>
          </c:cat>
          <c:val>
            <c:numRef>
              <c:f>COAD_ex_2!$C$32:$D$32</c:f>
              <c:numCache>
                <c:formatCode>General</c:formatCode>
                <c:ptCount val="2"/>
                <c:pt idx="0">
                  <c:v>0.373044524669073</c:v>
                </c:pt>
                <c:pt idx="1">
                  <c:v>0.626955475330927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3DE92D-0EF7-6F41-B115-6FF944069BFF}" type="doc">
      <dgm:prSet loTypeId="urn:microsoft.com/office/officeart/2005/8/layout/process2" loCatId="" qsTypeId="urn:microsoft.com/office/officeart/2005/8/quickstyle/simple4" qsCatId="simple" csTypeId="urn:microsoft.com/office/officeart/2005/8/colors/accent1_2" csCatId="accent1" phldr="1"/>
      <dgm:spPr/>
    </dgm:pt>
    <dgm:pt modelId="{02F57D59-80F3-F544-A64A-97FA77B952B2}">
      <dgm:prSet phldrT="[Text]"/>
      <dgm:spPr/>
      <dgm:t>
        <a:bodyPr/>
        <a:lstStyle/>
        <a:p>
          <a:r>
            <a:rPr lang="en-US" altLang="zh-CN" dirty="0" smtClean="0"/>
            <a:t>Project</a:t>
          </a:r>
          <a:r>
            <a:rPr lang="zh-CN" altLang="en-US" dirty="0" smtClean="0"/>
            <a:t> </a:t>
          </a:r>
          <a:r>
            <a:rPr lang="en-US" altLang="zh-CN" dirty="0" smtClean="0"/>
            <a:t>information</a:t>
          </a:r>
          <a:r>
            <a:rPr lang="zh-CN" altLang="en-US" dirty="0" smtClean="0"/>
            <a:t> </a:t>
          </a:r>
          <a:r>
            <a:rPr lang="en-US" altLang="zh-CN" dirty="0" smtClean="0"/>
            <a:t>and</a:t>
          </a:r>
          <a:r>
            <a:rPr lang="zh-CN" altLang="en-US" dirty="0" smtClean="0"/>
            <a:t> </a:t>
          </a:r>
          <a:r>
            <a:rPr lang="en-US" altLang="zh-CN" dirty="0" smtClean="0"/>
            <a:t>general</a:t>
          </a:r>
          <a:r>
            <a:rPr lang="zh-CN" altLang="en-US" dirty="0" smtClean="0"/>
            <a:t> </a:t>
          </a:r>
          <a:r>
            <a:rPr lang="en-US" altLang="zh-CN" dirty="0" smtClean="0"/>
            <a:t>file</a:t>
          </a:r>
          <a:r>
            <a:rPr lang="zh-CN" altLang="en-US" dirty="0" smtClean="0"/>
            <a:t> </a:t>
          </a:r>
          <a:r>
            <a:rPr lang="en-US" altLang="zh-CN" dirty="0" smtClean="0"/>
            <a:t>information</a:t>
          </a:r>
          <a:endParaRPr lang="en-US" dirty="0"/>
        </a:p>
      </dgm:t>
    </dgm:pt>
    <dgm:pt modelId="{3343A9D8-7DD5-594A-B3D7-C87037B6C78A}" type="parTrans" cxnId="{B90CED21-6572-9B40-BA37-CED0176C6D50}">
      <dgm:prSet/>
      <dgm:spPr/>
      <dgm:t>
        <a:bodyPr/>
        <a:lstStyle/>
        <a:p>
          <a:endParaRPr lang="en-US"/>
        </a:p>
      </dgm:t>
    </dgm:pt>
    <dgm:pt modelId="{F7A80CB2-83DF-914C-9164-4366F2C67227}" type="sibTrans" cxnId="{B90CED21-6572-9B40-BA37-CED0176C6D50}">
      <dgm:prSet/>
      <dgm:spPr/>
      <dgm:t>
        <a:bodyPr/>
        <a:lstStyle/>
        <a:p>
          <a:endParaRPr lang="en-US"/>
        </a:p>
      </dgm:t>
    </dgm:pt>
    <dgm:pt modelId="{108E521F-940E-C44D-8D4F-E1C4E6CC7E59}">
      <dgm:prSet phldrT="[Text]"/>
      <dgm:spPr/>
      <dgm:t>
        <a:bodyPr/>
        <a:lstStyle/>
        <a:p>
          <a:r>
            <a:rPr lang="en-US" altLang="zh-CN" dirty="0" smtClean="0"/>
            <a:t>Case</a:t>
          </a:r>
          <a:r>
            <a:rPr lang="zh-CN" altLang="en-US" dirty="0" smtClean="0"/>
            <a:t> </a:t>
          </a:r>
          <a:r>
            <a:rPr lang="en-US" altLang="zh-CN" dirty="0" smtClean="0"/>
            <a:t>information</a:t>
          </a:r>
          <a:r>
            <a:rPr lang="zh-CN" altLang="en-US" dirty="0" smtClean="0"/>
            <a:t> </a:t>
          </a:r>
          <a:endParaRPr lang="en-US" dirty="0"/>
        </a:p>
      </dgm:t>
    </dgm:pt>
    <dgm:pt modelId="{6E06C78D-83DC-2E45-82A6-28E30E23BC8D}" type="parTrans" cxnId="{55DC70B5-ECD0-CA44-9F8E-81D6B8590D4B}">
      <dgm:prSet/>
      <dgm:spPr/>
      <dgm:t>
        <a:bodyPr/>
        <a:lstStyle/>
        <a:p>
          <a:endParaRPr lang="en-US"/>
        </a:p>
      </dgm:t>
    </dgm:pt>
    <dgm:pt modelId="{5FAA9188-B02F-2E48-81FE-18E9C60E4FA6}" type="sibTrans" cxnId="{55DC70B5-ECD0-CA44-9F8E-81D6B8590D4B}">
      <dgm:prSet/>
      <dgm:spPr/>
      <dgm:t>
        <a:bodyPr/>
        <a:lstStyle/>
        <a:p>
          <a:endParaRPr lang="en-US"/>
        </a:p>
      </dgm:t>
    </dgm:pt>
    <dgm:pt modelId="{51D8F3E9-133B-6345-B216-F178A27E5CB0}">
      <dgm:prSet phldrT="[Text]"/>
      <dgm:spPr/>
      <dgm:t>
        <a:bodyPr/>
        <a:lstStyle/>
        <a:p>
          <a:r>
            <a:rPr lang="en-US" altLang="zh-CN" dirty="0" smtClean="0"/>
            <a:t>Aliquot</a:t>
          </a:r>
          <a:r>
            <a:rPr lang="zh-CN" altLang="en-US" dirty="0" smtClean="0"/>
            <a:t> </a:t>
          </a:r>
          <a:r>
            <a:rPr lang="en-US" altLang="zh-CN" dirty="0" smtClean="0"/>
            <a:t>information</a:t>
          </a:r>
          <a:endParaRPr lang="en-US" dirty="0"/>
        </a:p>
      </dgm:t>
    </dgm:pt>
    <dgm:pt modelId="{8BDA0237-AF23-0340-B141-951C3A2A0D24}" type="parTrans" cxnId="{9376316E-351D-F24E-90A8-9F811B8F20E6}">
      <dgm:prSet/>
      <dgm:spPr/>
      <dgm:t>
        <a:bodyPr/>
        <a:lstStyle/>
        <a:p>
          <a:endParaRPr lang="en-US"/>
        </a:p>
      </dgm:t>
    </dgm:pt>
    <dgm:pt modelId="{24F3EBF5-F23E-B34F-91A7-AE3D56182A2D}" type="sibTrans" cxnId="{9376316E-351D-F24E-90A8-9F811B8F20E6}">
      <dgm:prSet/>
      <dgm:spPr/>
      <dgm:t>
        <a:bodyPr/>
        <a:lstStyle/>
        <a:p>
          <a:endParaRPr lang="en-US"/>
        </a:p>
      </dgm:t>
    </dgm:pt>
    <dgm:pt modelId="{D3183B23-3151-3C46-9278-85222AAFAAD4}">
      <dgm:prSet/>
      <dgm:spPr/>
      <dgm:t>
        <a:bodyPr/>
        <a:lstStyle/>
        <a:p>
          <a:r>
            <a:rPr lang="en-US" altLang="zh-CN" dirty="0" smtClean="0"/>
            <a:t>File</a:t>
          </a:r>
          <a:r>
            <a:rPr lang="zh-CN" altLang="en-US" dirty="0" smtClean="0"/>
            <a:t> </a:t>
          </a:r>
          <a:r>
            <a:rPr lang="en-US" altLang="zh-CN" dirty="0" smtClean="0"/>
            <a:t>information and download</a:t>
          </a:r>
          <a:endParaRPr lang="en-US" dirty="0"/>
        </a:p>
      </dgm:t>
    </dgm:pt>
    <dgm:pt modelId="{5808F7EE-C7E2-2248-9DCA-BC34F0D2EFD9}" type="parTrans" cxnId="{90A7F97D-A712-DF42-ADA0-86ACE2173BE0}">
      <dgm:prSet/>
      <dgm:spPr/>
      <dgm:t>
        <a:bodyPr/>
        <a:lstStyle/>
        <a:p>
          <a:endParaRPr lang="en-US"/>
        </a:p>
      </dgm:t>
    </dgm:pt>
    <dgm:pt modelId="{2BE85915-4C40-C74B-BBA5-21DE1405A574}" type="sibTrans" cxnId="{90A7F97D-A712-DF42-ADA0-86ACE2173BE0}">
      <dgm:prSet/>
      <dgm:spPr/>
      <dgm:t>
        <a:bodyPr/>
        <a:lstStyle/>
        <a:p>
          <a:endParaRPr lang="en-US"/>
        </a:p>
      </dgm:t>
    </dgm:pt>
    <dgm:pt modelId="{233671FB-4395-9B49-91D6-2FB4ACBFCAE4}" type="pres">
      <dgm:prSet presAssocID="{CE3DE92D-0EF7-6F41-B115-6FF944069BFF}" presName="linearFlow" presStyleCnt="0">
        <dgm:presLayoutVars>
          <dgm:resizeHandles val="exact"/>
        </dgm:presLayoutVars>
      </dgm:prSet>
      <dgm:spPr/>
    </dgm:pt>
    <dgm:pt modelId="{D58FFF67-9594-CA4A-82C9-5E434B2E4E88}" type="pres">
      <dgm:prSet presAssocID="{02F57D59-80F3-F544-A64A-97FA77B952B2}" presName="node" presStyleLbl="node1" presStyleIdx="0" presStyleCnt="4" custScaleX="3241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B237E49-DE34-E14A-97D1-7CB07C5A1BAE}" type="pres">
      <dgm:prSet presAssocID="{F7A80CB2-83DF-914C-9164-4366F2C67227}" presName="sibTrans" presStyleLbl="sibTrans2D1" presStyleIdx="0" presStyleCnt="3"/>
      <dgm:spPr/>
      <dgm:t>
        <a:bodyPr/>
        <a:lstStyle/>
        <a:p>
          <a:endParaRPr lang="en-US"/>
        </a:p>
      </dgm:t>
    </dgm:pt>
    <dgm:pt modelId="{97EEFF7B-52D6-204E-875D-1169E1DC4A4F}" type="pres">
      <dgm:prSet presAssocID="{F7A80CB2-83DF-914C-9164-4366F2C67227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7BC2A2D7-75BC-074C-8FDC-DB5B3A56E97D}" type="pres">
      <dgm:prSet presAssocID="{108E521F-940E-C44D-8D4F-E1C4E6CC7E59}" presName="node" presStyleLbl="node1" presStyleIdx="1" presStyleCnt="4" custScaleX="32367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28BCD3-1C4D-4248-9E20-164DCEC2AD74}" type="pres">
      <dgm:prSet presAssocID="{5FAA9188-B02F-2E48-81FE-18E9C60E4FA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D85A68BE-2F77-0640-87D0-A5C85385BB37}" type="pres">
      <dgm:prSet presAssocID="{5FAA9188-B02F-2E48-81FE-18E9C60E4FA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1FBE589B-B9F2-2B4A-AAA9-9ECF29F658DF}" type="pres">
      <dgm:prSet presAssocID="{51D8F3E9-133B-6345-B216-F178A27E5CB0}" presName="node" presStyleLbl="node1" presStyleIdx="2" presStyleCnt="4" custScaleX="32367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36CA0F9-8905-B14B-B1E6-918AB2FF0961}" type="pres">
      <dgm:prSet presAssocID="{24F3EBF5-F23E-B34F-91A7-AE3D56182A2D}" presName="sibTrans" presStyleLbl="sibTrans2D1" presStyleIdx="2" presStyleCnt="3"/>
      <dgm:spPr/>
      <dgm:t>
        <a:bodyPr/>
        <a:lstStyle/>
        <a:p>
          <a:endParaRPr lang="en-US"/>
        </a:p>
      </dgm:t>
    </dgm:pt>
    <dgm:pt modelId="{60D40E29-F25B-9B48-9753-5FF5EA78A19D}" type="pres">
      <dgm:prSet presAssocID="{24F3EBF5-F23E-B34F-91A7-AE3D56182A2D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F59CA7D3-70C8-1641-A3B4-5945A4A07DA6}" type="pres">
      <dgm:prSet presAssocID="{D3183B23-3151-3C46-9278-85222AAFAAD4}" presName="node" presStyleLbl="node1" presStyleIdx="3" presStyleCnt="4" custScaleX="32613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0A7F97D-A712-DF42-ADA0-86ACE2173BE0}" srcId="{CE3DE92D-0EF7-6F41-B115-6FF944069BFF}" destId="{D3183B23-3151-3C46-9278-85222AAFAAD4}" srcOrd="3" destOrd="0" parTransId="{5808F7EE-C7E2-2248-9DCA-BC34F0D2EFD9}" sibTransId="{2BE85915-4C40-C74B-BBA5-21DE1405A574}"/>
    <dgm:cxn modelId="{A875BEE4-EB63-8643-BAB2-98464FF72B40}" type="presOf" srcId="{02F57D59-80F3-F544-A64A-97FA77B952B2}" destId="{D58FFF67-9594-CA4A-82C9-5E434B2E4E88}" srcOrd="0" destOrd="0" presId="urn:microsoft.com/office/officeart/2005/8/layout/process2"/>
    <dgm:cxn modelId="{225F6562-B1A2-E947-8355-B0D0EEF9BA1A}" type="presOf" srcId="{108E521F-940E-C44D-8D4F-E1C4E6CC7E59}" destId="{7BC2A2D7-75BC-074C-8FDC-DB5B3A56E97D}" srcOrd="0" destOrd="0" presId="urn:microsoft.com/office/officeart/2005/8/layout/process2"/>
    <dgm:cxn modelId="{778FE570-0A51-054E-BCB8-A882BA6E206B}" type="presOf" srcId="{51D8F3E9-133B-6345-B216-F178A27E5CB0}" destId="{1FBE589B-B9F2-2B4A-AAA9-9ECF29F658DF}" srcOrd="0" destOrd="0" presId="urn:microsoft.com/office/officeart/2005/8/layout/process2"/>
    <dgm:cxn modelId="{07B7FAAE-90D9-0A4D-84F6-077FCC1B07A9}" type="presOf" srcId="{F7A80CB2-83DF-914C-9164-4366F2C67227}" destId="{97EEFF7B-52D6-204E-875D-1169E1DC4A4F}" srcOrd="1" destOrd="0" presId="urn:microsoft.com/office/officeart/2005/8/layout/process2"/>
    <dgm:cxn modelId="{B032532F-17FD-DF47-A355-0B9C3D3BD795}" type="presOf" srcId="{5FAA9188-B02F-2E48-81FE-18E9C60E4FA6}" destId="{A228BCD3-1C4D-4248-9E20-164DCEC2AD74}" srcOrd="0" destOrd="0" presId="urn:microsoft.com/office/officeart/2005/8/layout/process2"/>
    <dgm:cxn modelId="{B90CED21-6572-9B40-BA37-CED0176C6D50}" srcId="{CE3DE92D-0EF7-6F41-B115-6FF944069BFF}" destId="{02F57D59-80F3-F544-A64A-97FA77B952B2}" srcOrd="0" destOrd="0" parTransId="{3343A9D8-7DD5-594A-B3D7-C87037B6C78A}" sibTransId="{F7A80CB2-83DF-914C-9164-4366F2C67227}"/>
    <dgm:cxn modelId="{2E934F00-E5E1-F741-B534-B50585EC57F0}" type="presOf" srcId="{24F3EBF5-F23E-B34F-91A7-AE3D56182A2D}" destId="{836CA0F9-8905-B14B-B1E6-918AB2FF0961}" srcOrd="0" destOrd="0" presId="urn:microsoft.com/office/officeart/2005/8/layout/process2"/>
    <dgm:cxn modelId="{1855DF6C-F52A-C144-BED0-C383BF24B995}" type="presOf" srcId="{CE3DE92D-0EF7-6F41-B115-6FF944069BFF}" destId="{233671FB-4395-9B49-91D6-2FB4ACBFCAE4}" srcOrd="0" destOrd="0" presId="urn:microsoft.com/office/officeart/2005/8/layout/process2"/>
    <dgm:cxn modelId="{E108BFF1-E254-1E4E-B2FB-F5D5C44D6B29}" type="presOf" srcId="{5FAA9188-B02F-2E48-81FE-18E9C60E4FA6}" destId="{D85A68BE-2F77-0640-87D0-A5C85385BB37}" srcOrd="1" destOrd="0" presId="urn:microsoft.com/office/officeart/2005/8/layout/process2"/>
    <dgm:cxn modelId="{55DC70B5-ECD0-CA44-9F8E-81D6B8590D4B}" srcId="{CE3DE92D-0EF7-6F41-B115-6FF944069BFF}" destId="{108E521F-940E-C44D-8D4F-E1C4E6CC7E59}" srcOrd="1" destOrd="0" parTransId="{6E06C78D-83DC-2E45-82A6-28E30E23BC8D}" sibTransId="{5FAA9188-B02F-2E48-81FE-18E9C60E4FA6}"/>
    <dgm:cxn modelId="{89B635CC-06E1-2E4B-AC38-B239A59F9A12}" type="presOf" srcId="{F7A80CB2-83DF-914C-9164-4366F2C67227}" destId="{3B237E49-DE34-E14A-97D1-7CB07C5A1BAE}" srcOrd="0" destOrd="0" presId="urn:microsoft.com/office/officeart/2005/8/layout/process2"/>
    <dgm:cxn modelId="{26CE197F-EDA6-5B41-AAB8-8733447885F0}" type="presOf" srcId="{24F3EBF5-F23E-B34F-91A7-AE3D56182A2D}" destId="{60D40E29-F25B-9B48-9753-5FF5EA78A19D}" srcOrd="1" destOrd="0" presId="urn:microsoft.com/office/officeart/2005/8/layout/process2"/>
    <dgm:cxn modelId="{9376316E-351D-F24E-90A8-9F811B8F20E6}" srcId="{CE3DE92D-0EF7-6F41-B115-6FF944069BFF}" destId="{51D8F3E9-133B-6345-B216-F178A27E5CB0}" srcOrd="2" destOrd="0" parTransId="{8BDA0237-AF23-0340-B141-951C3A2A0D24}" sibTransId="{24F3EBF5-F23E-B34F-91A7-AE3D56182A2D}"/>
    <dgm:cxn modelId="{5C7215E9-4ED3-114A-A0D3-D6E9931DD5E6}" type="presOf" srcId="{D3183B23-3151-3C46-9278-85222AAFAAD4}" destId="{F59CA7D3-70C8-1641-A3B4-5945A4A07DA6}" srcOrd="0" destOrd="0" presId="urn:microsoft.com/office/officeart/2005/8/layout/process2"/>
    <dgm:cxn modelId="{321B9792-1117-304E-905F-2BDE6F2B1923}" type="presParOf" srcId="{233671FB-4395-9B49-91D6-2FB4ACBFCAE4}" destId="{D58FFF67-9594-CA4A-82C9-5E434B2E4E88}" srcOrd="0" destOrd="0" presId="urn:microsoft.com/office/officeart/2005/8/layout/process2"/>
    <dgm:cxn modelId="{A3B937A2-9E6E-3147-ADAA-3E0B8E336823}" type="presParOf" srcId="{233671FB-4395-9B49-91D6-2FB4ACBFCAE4}" destId="{3B237E49-DE34-E14A-97D1-7CB07C5A1BAE}" srcOrd="1" destOrd="0" presId="urn:microsoft.com/office/officeart/2005/8/layout/process2"/>
    <dgm:cxn modelId="{A631C534-D02F-5C44-9BFD-9577F767A7B0}" type="presParOf" srcId="{3B237E49-DE34-E14A-97D1-7CB07C5A1BAE}" destId="{97EEFF7B-52D6-204E-875D-1169E1DC4A4F}" srcOrd="0" destOrd="0" presId="urn:microsoft.com/office/officeart/2005/8/layout/process2"/>
    <dgm:cxn modelId="{EC408A78-77ED-1740-9D56-ADEB6D0CF7E5}" type="presParOf" srcId="{233671FB-4395-9B49-91D6-2FB4ACBFCAE4}" destId="{7BC2A2D7-75BC-074C-8FDC-DB5B3A56E97D}" srcOrd="2" destOrd="0" presId="urn:microsoft.com/office/officeart/2005/8/layout/process2"/>
    <dgm:cxn modelId="{55A920DC-66E5-1244-B0B4-B95CC8129B6E}" type="presParOf" srcId="{233671FB-4395-9B49-91D6-2FB4ACBFCAE4}" destId="{A228BCD3-1C4D-4248-9E20-164DCEC2AD74}" srcOrd="3" destOrd="0" presId="urn:microsoft.com/office/officeart/2005/8/layout/process2"/>
    <dgm:cxn modelId="{349AD099-07BB-D54E-9EFC-8B46A7370E7A}" type="presParOf" srcId="{A228BCD3-1C4D-4248-9E20-164DCEC2AD74}" destId="{D85A68BE-2F77-0640-87D0-A5C85385BB37}" srcOrd="0" destOrd="0" presId="urn:microsoft.com/office/officeart/2005/8/layout/process2"/>
    <dgm:cxn modelId="{161C6236-9446-C440-A172-3AA225BDFBF9}" type="presParOf" srcId="{233671FB-4395-9B49-91D6-2FB4ACBFCAE4}" destId="{1FBE589B-B9F2-2B4A-AAA9-9ECF29F658DF}" srcOrd="4" destOrd="0" presId="urn:microsoft.com/office/officeart/2005/8/layout/process2"/>
    <dgm:cxn modelId="{DAE9CBA9-7EF2-784B-B79C-EC571530694A}" type="presParOf" srcId="{233671FB-4395-9B49-91D6-2FB4ACBFCAE4}" destId="{836CA0F9-8905-B14B-B1E6-918AB2FF0961}" srcOrd="5" destOrd="0" presId="urn:microsoft.com/office/officeart/2005/8/layout/process2"/>
    <dgm:cxn modelId="{5A5991B0-467B-5E44-ABDB-9B32796E9201}" type="presParOf" srcId="{836CA0F9-8905-B14B-B1E6-918AB2FF0961}" destId="{60D40E29-F25B-9B48-9753-5FF5EA78A19D}" srcOrd="0" destOrd="0" presId="urn:microsoft.com/office/officeart/2005/8/layout/process2"/>
    <dgm:cxn modelId="{0563F889-9059-EE40-9331-E8EF58D53D39}" type="presParOf" srcId="{233671FB-4395-9B49-91D6-2FB4ACBFCAE4}" destId="{F59CA7D3-70C8-1641-A3B4-5945A4A07DA6}" srcOrd="6" destOrd="0" presId="urn:microsoft.com/office/officeart/2005/8/layout/process2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E3DE92D-0EF7-6F41-B115-6FF944069BFF}" type="doc">
      <dgm:prSet loTypeId="urn:microsoft.com/office/officeart/2005/8/layout/process2" loCatId="" qsTypeId="urn:microsoft.com/office/officeart/2005/8/quickstyle/simple4" qsCatId="simple" csTypeId="urn:microsoft.com/office/officeart/2005/8/colors/accent1_2" csCatId="accent1" phldr="1"/>
      <dgm:spPr/>
    </dgm:pt>
    <dgm:pt modelId="{02F57D59-80F3-F544-A64A-97FA77B952B2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altLang="zh-CN" b="1" dirty="0" smtClean="0">
              <a:solidFill>
                <a:srgbClr val="FF0000"/>
              </a:solidFill>
            </a:rPr>
            <a:t>Project</a:t>
          </a:r>
          <a:r>
            <a:rPr lang="zh-CN" altLang="en-US" b="1" dirty="0" smtClean="0">
              <a:solidFill>
                <a:srgbClr val="FF0000"/>
              </a:solidFill>
            </a:rPr>
            <a:t> </a:t>
          </a:r>
          <a:r>
            <a:rPr lang="en-US" altLang="zh-CN" b="1" dirty="0" smtClean="0">
              <a:solidFill>
                <a:srgbClr val="FF0000"/>
              </a:solidFill>
            </a:rPr>
            <a:t>information</a:t>
          </a:r>
          <a:r>
            <a:rPr lang="zh-CN" altLang="en-US" b="1" dirty="0" smtClean="0">
              <a:solidFill>
                <a:srgbClr val="FF0000"/>
              </a:solidFill>
            </a:rPr>
            <a:t> </a:t>
          </a:r>
          <a:r>
            <a:rPr lang="en-US" altLang="zh-CN" b="1" dirty="0" smtClean="0">
              <a:solidFill>
                <a:srgbClr val="FF0000"/>
              </a:solidFill>
            </a:rPr>
            <a:t>and</a:t>
          </a:r>
          <a:r>
            <a:rPr lang="zh-CN" altLang="en-US" b="1" dirty="0" smtClean="0">
              <a:solidFill>
                <a:srgbClr val="FF0000"/>
              </a:solidFill>
            </a:rPr>
            <a:t> </a:t>
          </a:r>
          <a:r>
            <a:rPr lang="en-US" altLang="zh-CN" b="1" dirty="0" smtClean="0">
              <a:solidFill>
                <a:srgbClr val="FF0000"/>
              </a:solidFill>
            </a:rPr>
            <a:t>general</a:t>
          </a:r>
          <a:r>
            <a:rPr lang="zh-CN" altLang="en-US" b="1" dirty="0" smtClean="0">
              <a:solidFill>
                <a:srgbClr val="FF0000"/>
              </a:solidFill>
            </a:rPr>
            <a:t> </a:t>
          </a:r>
          <a:r>
            <a:rPr lang="en-US" altLang="zh-CN" b="1" dirty="0" smtClean="0">
              <a:solidFill>
                <a:srgbClr val="FF0000"/>
              </a:solidFill>
            </a:rPr>
            <a:t>file</a:t>
          </a:r>
          <a:r>
            <a:rPr lang="zh-CN" altLang="en-US" b="1" dirty="0" smtClean="0">
              <a:solidFill>
                <a:srgbClr val="FF0000"/>
              </a:solidFill>
            </a:rPr>
            <a:t> </a:t>
          </a:r>
          <a:r>
            <a:rPr lang="en-US" altLang="zh-CN" b="1" dirty="0" smtClean="0">
              <a:solidFill>
                <a:srgbClr val="FF0000"/>
              </a:solidFill>
            </a:rPr>
            <a:t>information</a:t>
          </a:r>
          <a:endParaRPr lang="en-US" b="1" dirty="0">
            <a:solidFill>
              <a:srgbClr val="FF0000"/>
            </a:solidFill>
          </a:endParaRPr>
        </a:p>
      </dgm:t>
    </dgm:pt>
    <dgm:pt modelId="{3343A9D8-7DD5-594A-B3D7-C87037B6C78A}" type="parTrans" cxnId="{B90CED21-6572-9B40-BA37-CED0176C6D50}">
      <dgm:prSet/>
      <dgm:spPr/>
      <dgm:t>
        <a:bodyPr/>
        <a:lstStyle/>
        <a:p>
          <a:endParaRPr lang="en-US"/>
        </a:p>
      </dgm:t>
    </dgm:pt>
    <dgm:pt modelId="{F7A80CB2-83DF-914C-9164-4366F2C67227}" type="sibTrans" cxnId="{B90CED21-6572-9B40-BA37-CED0176C6D50}">
      <dgm:prSet/>
      <dgm:spPr/>
      <dgm:t>
        <a:bodyPr/>
        <a:lstStyle/>
        <a:p>
          <a:endParaRPr lang="en-US"/>
        </a:p>
      </dgm:t>
    </dgm:pt>
    <dgm:pt modelId="{108E521F-940E-C44D-8D4F-E1C4E6CC7E59}">
      <dgm:prSet phldrT="[Text]"/>
      <dgm:spPr/>
      <dgm:t>
        <a:bodyPr/>
        <a:lstStyle/>
        <a:p>
          <a:r>
            <a:rPr lang="en-US" altLang="zh-CN" dirty="0" smtClean="0"/>
            <a:t>Case</a:t>
          </a:r>
          <a:r>
            <a:rPr lang="zh-CN" altLang="en-US" dirty="0" smtClean="0"/>
            <a:t> </a:t>
          </a:r>
          <a:r>
            <a:rPr lang="en-US" altLang="zh-CN" dirty="0" smtClean="0"/>
            <a:t>information</a:t>
          </a:r>
          <a:r>
            <a:rPr lang="zh-CN" altLang="en-US" dirty="0" smtClean="0"/>
            <a:t> </a:t>
          </a:r>
          <a:endParaRPr lang="en-US" dirty="0"/>
        </a:p>
      </dgm:t>
    </dgm:pt>
    <dgm:pt modelId="{6E06C78D-83DC-2E45-82A6-28E30E23BC8D}" type="parTrans" cxnId="{55DC70B5-ECD0-CA44-9F8E-81D6B8590D4B}">
      <dgm:prSet/>
      <dgm:spPr/>
      <dgm:t>
        <a:bodyPr/>
        <a:lstStyle/>
        <a:p>
          <a:endParaRPr lang="en-US"/>
        </a:p>
      </dgm:t>
    </dgm:pt>
    <dgm:pt modelId="{5FAA9188-B02F-2E48-81FE-18E9C60E4FA6}" type="sibTrans" cxnId="{55DC70B5-ECD0-CA44-9F8E-81D6B8590D4B}">
      <dgm:prSet/>
      <dgm:spPr/>
      <dgm:t>
        <a:bodyPr/>
        <a:lstStyle/>
        <a:p>
          <a:endParaRPr lang="en-US"/>
        </a:p>
      </dgm:t>
    </dgm:pt>
    <dgm:pt modelId="{51D8F3E9-133B-6345-B216-F178A27E5CB0}">
      <dgm:prSet phldrT="[Text]"/>
      <dgm:spPr/>
      <dgm:t>
        <a:bodyPr/>
        <a:lstStyle/>
        <a:p>
          <a:r>
            <a:rPr lang="en-US" altLang="zh-CN" dirty="0" smtClean="0"/>
            <a:t>Aliquot</a:t>
          </a:r>
          <a:r>
            <a:rPr lang="zh-CN" altLang="en-US" dirty="0" smtClean="0"/>
            <a:t> </a:t>
          </a:r>
          <a:r>
            <a:rPr lang="en-US" altLang="zh-CN" dirty="0" smtClean="0"/>
            <a:t>information</a:t>
          </a:r>
          <a:endParaRPr lang="en-US" dirty="0"/>
        </a:p>
      </dgm:t>
    </dgm:pt>
    <dgm:pt modelId="{8BDA0237-AF23-0340-B141-951C3A2A0D24}" type="parTrans" cxnId="{9376316E-351D-F24E-90A8-9F811B8F20E6}">
      <dgm:prSet/>
      <dgm:spPr/>
      <dgm:t>
        <a:bodyPr/>
        <a:lstStyle/>
        <a:p>
          <a:endParaRPr lang="en-US"/>
        </a:p>
      </dgm:t>
    </dgm:pt>
    <dgm:pt modelId="{24F3EBF5-F23E-B34F-91A7-AE3D56182A2D}" type="sibTrans" cxnId="{9376316E-351D-F24E-90A8-9F811B8F20E6}">
      <dgm:prSet/>
      <dgm:spPr/>
      <dgm:t>
        <a:bodyPr/>
        <a:lstStyle/>
        <a:p>
          <a:endParaRPr lang="en-US"/>
        </a:p>
      </dgm:t>
    </dgm:pt>
    <dgm:pt modelId="{D3183B23-3151-3C46-9278-85222AAFAAD4}">
      <dgm:prSet/>
      <dgm:spPr/>
      <dgm:t>
        <a:bodyPr/>
        <a:lstStyle/>
        <a:p>
          <a:r>
            <a:rPr lang="en-US" altLang="zh-CN" dirty="0" smtClean="0"/>
            <a:t>File</a:t>
          </a:r>
          <a:r>
            <a:rPr lang="zh-CN" altLang="en-US" dirty="0" smtClean="0"/>
            <a:t> </a:t>
          </a:r>
          <a:r>
            <a:rPr lang="en-US" altLang="zh-CN" dirty="0" smtClean="0"/>
            <a:t>information and download</a:t>
          </a:r>
          <a:endParaRPr lang="en-US" dirty="0"/>
        </a:p>
      </dgm:t>
    </dgm:pt>
    <dgm:pt modelId="{5808F7EE-C7E2-2248-9DCA-BC34F0D2EFD9}" type="parTrans" cxnId="{90A7F97D-A712-DF42-ADA0-86ACE2173BE0}">
      <dgm:prSet/>
      <dgm:spPr/>
      <dgm:t>
        <a:bodyPr/>
        <a:lstStyle/>
        <a:p>
          <a:endParaRPr lang="en-US"/>
        </a:p>
      </dgm:t>
    </dgm:pt>
    <dgm:pt modelId="{2BE85915-4C40-C74B-BBA5-21DE1405A574}" type="sibTrans" cxnId="{90A7F97D-A712-DF42-ADA0-86ACE2173BE0}">
      <dgm:prSet/>
      <dgm:spPr/>
      <dgm:t>
        <a:bodyPr/>
        <a:lstStyle/>
        <a:p>
          <a:endParaRPr lang="en-US"/>
        </a:p>
      </dgm:t>
    </dgm:pt>
    <dgm:pt modelId="{233671FB-4395-9B49-91D6-2FB4ACBFCAE4}" type="pres">
      <dgm:prSet presAssocID="{CE3DE92D-0EF7-6F41-B115-6FF944069BFF}" presName="linearFlow" presStyleCnt="0">
        <dgm:presLayoutVars>
          <dgm:resizeHandles val="exact"/>
        </dgm:presLayoutVars>
      </dgm:prSet>
      <dgm:spPr/>
    </dgm:pt>
    <dgm:pt modelId="{D58FFF67-9594-CA4A-82C9-5E434B2E4E88}" type="pres">
      <dgm:prSet presAssocID="{02F57D59-80F3-F544-A64A-97FA77B952B2}" presName="node" presStyleLbl="node1" presStyleIdx="0" presStyleCnt="4" custScaleX="3241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B237E49-DE34-E14A-97D1-7CB07C5A1BAE}" type="pres">
      <dgm:prSet presAssocID="{F7A80CB2-83DF-914C-9164-4366F2C67227}" presName="sibTrans" presStyleLbl="sibTrans2D1" presStyleIdx="0" presStyleCnt="3"/>
      <dgm:spPr/>
      <dgm:t>
        <a:bodyPr/>
        <a:lstStyle/>
        <a:p>
          <a:endParaRPr lang="en-US"/>
        </a:p>
      </dgm:t>
    </dgm:pt>
    <dgm:pt modelId="{97EEFF7B-52D6-204E-875D-1169E1DC4A4F}" type="pres">
      <dgm:prSet presAssocID="{F7A80CB2-83DF-914C-9164-4366F2C67227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7BC2A2D7-75BC-074C-8FDC-DB5B3A56E97D}" type="pres">
      <dgm:prSet presAssocID="{108E521F-940E-C44D-8D4F-E1C4E6CC7E59}" presName="node" presStyleLbl="node1" presStyleIdx="1" presStyleCnt="4" custScaleX="32367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28BCD3-1C4D-4248-9E20-164DCEC2AD74}" type="pres">
      <dgm:prSet presAssocID="{5FAA9188-B02F-2E48-81FE-18E9C60E4FA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D85A68BE-2F77-0640-87D0-A5C85385BB37}" type="pres">
      <dgm:prSet presAssocID="{5FAA9188-B02F-2E48-81FE-18E9C60E4FA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1FBE589B-B9F2-2B4A-AAA9-9ECF29F658DF}" type="pres">
      <dgm:prSet presAssocID="{51D8F3E9-133B-6345-B216-F178A27E5CB0}" presName="node" presStyleLbl="node1" presStyleIdx="2" presStyleCnt="4" custScaleX="32367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36CA0F9-8905-B14B-B1E6-918AB2FF0961}" type="pres">
      <dgm:prSet presAssocID="{24F3EBF5-F23E-B34F-91A7-AE3D56182A2D}" presName="sibTrans" presStyleLbl="sibTrans2D1" presStyleIdx="2" presStyleCnt="3"/>
      <dgm:spPr/>
      <dgm:t>
        <a:bodyPr/>
        <a:lstStyle/>
        <a:p>
          <a:endParaRPr lang="en-US"/>
        </a:p>
      </dgm:t>
    </dgm:pt>
    <dgm:pt modelId="{60D40E29-F25B-9B48-9753-5FF5EA78A19D}" type="pres">
      <dgm:prSet presAssocID="{24F3EBF5-F23E-B34F-91A7-AE3D56182A2D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F59CA7D3-70C8-1641-A3B4-5945A4A07DA6}" type="pres">
      <dgm:prSet presAssocID="{D3183B23-3151-3C46-9278-85222AAFAAD4}" presName="node" presStyleLbl="node1" presStyleIdx="3" presStyleCnt="4" custScaleX="32613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C34CD24-94B4-DC4D-9E50-40264DEA06EA}" type="presOf" srcId="{CE3DE92D-0EF7-6F41-B115-6FF944069BFF}" destId="{233671FB-4395-9B49-91D6-2FB4ACBFCAE4}" srcOrd="0" destOrd="0" presId="urn:microsoft.com/office/officeart/2005/8/layout/process2"/>
    <dgm:cxn modelId="{6E1CB361-9A62-9A40-AFB8-58CBDA6D95F5}" type="presOf" srcId="{5FAA9188-B02F-2E48-81FE-18E9C60E4FA6}" destId="{D85A68BE-2F77-0640-87D0-A5C85385BB37}" srcOrd="1" destOrd="0" presId="urn:microsoft.com/office/officeart/2005/8/layout/process2"/>
    <dgm:cxn modelId="{90A7F97D-A712-DF42-ADA0-86ACE2173BE0}" srcId="{CE3DE92D-0EF7-6F41-B115-6FF944069BFF}" destId="{D3183B23-3151-3C46-9278-85222AAFAAD4}" srcOrd="3" destOrd="0" parTransId="{5808F7EE-C7E2-2248-9DCA-BC34F0D2EFD9}" sibTransId="{2BE85915-4C40-C74B-BBA5-21DE1405A574}"/>
    <dgm:cxn modelId="{77768BD1-1E48-3546-A0AB-7090BDD0E63D}" type="presOf" srcId="{D3183B23-3151-3C46-9278-85222AAFAAD4}" destId="{F59CA7D3-70C8-1641-A3B4-5945A4A07DA6}" srcOrd="0" destOrd="0" presId="urn:microsoft.com/office/officeart/2005/8/layout/process2"/>
    <dgm:cxn modelId="{E969DBDF-EEFB-7F42-9FD6-EE94A982E907}" type="presOf" srcId="{5FAA9188-B02F-2E48-81FE-18E9C60E4FA6}" destId="{A228BCD3-1C4D-4248-9E20-164DCEC2AD74}" srcOrd="0" destOrd="0" presId="urn:microsoft.com/office/officeart/2005/8/layout/process2"/>
    <dgm:cxn modelId="{B90CED21-6572-9B40-BA37-CED0176C6D50}" srcId="{CE3DE92D-0EF7-6F41-B115-6FF944069BFF}" destId="{02F57D59-80F3-F544-A64A-97FA77B952B2}" srcOrd="0" destOrd="0" parTransId="{3343A9D8-7DD5-594A-B3D7-C87037B6C78A}" sibTransId="{F7A80CB2-83DF-914C-9164-4366F2C67227}"/>
    <dgm:cxn modelId="{9F590602-4001-5948-B723-BD20BF0C6143}" type="presOf" srcId="{24F3EBF5-F23E-B34F-91A7-AE3D56182A2D}" destId="{60D40E29-F25B-9B48-9753-5FF5EA78A19D}" srcOrd="1" destOrd="0" presId="urn:microsoft.com/office/officeart/2005/8/layout/process2"/>
    <dgm:cxn modelId="{B37C685D-1956-8142-8362-AC41070B2C32}" type="presOf" srcId="{108E521F-940E-C44D-8D4F-E1C4E6CC7E59}" destId="{7BC2A2D7-75BC-074C-8FDC-DB5B3A56E97D}" srcOrd="0" destOrd="0" presId="urn:microsoft.com/office/officeart/2005/8/layout/process2"/>
    <dgm:cxn modelId="{45413880-A668-CD49-9693-2FBC8FA0CC67}" type="presOf" srcId="{F7A80CB2-83DF-914C-9164-4366F2C67227}" destId="{3B237E49-DE34-E14A-97D1-7CB07C5A1BAE}" srcOrd="0" destOrd="0" presId="urn:microsoft.com/office/officeart/2005/8/layout/process2"/>
    <dgm:cxn modelId="{55DC70B5-ECD0-CA44-9F8E-81D6B8590D4B}" srcId="{CE3DE92D-0EF7-6F41-B115-6FF944069BFF}" destId="{108E521F-940E-C44D-8D4F-E1C4E6CC7E59}" srcOrd="1" destOrd="0" parTransId="{6E06C78D-83DC-2E45-82A6-28E30E23BC8D}" sibTransId="{5FAA9188-B02F-2E48-81FE-18E9C60E4FA6}"/>
    <dgm:cxn modelId="{44C0FB34-2A68-8543-8054-1EF6A83867B7}" type="presOf" srcId="{02F57D59-80F3-F544-A64A-97FA77B952B2}" destId="{D58FFF67-9594-CA4A-82C9-5E434B2E4E88}" srcOrd="0" destOrd="0" presId="urn:microsoft.com/office/officeart/2005/8/layout/process2"/>
    <dgm:cxn modelId="{32AE7D24-D909-AF4C-BCBB-40BEAC6F5885}" type="presOf" srcId="{24F3EBF5-F23E-B34F-91A7-AE3D56182A2D}" destId="{836CA0F9-8905-B14B-B1E6-918AB2FF0961}" srcOrd="0" destOrd="0" presId="urn:microsoft.com/office/officeart/2005/8/layout/process2"/>
    <dgm:cxn modelId="{57DE105E-A0F3-6D43-BAE2-AFFECF163CB6}" type="presOf" srcId="{F7A80CB2-83DF-914C-9164-4366F2C67227}" destId="{97EEFF7B-52D6-204E-875D-1169E1DC4A4F}" srcOrd="1" destOrd="0" presId="urn:microsoft.com/office/officeart/2005/8/layout/process2"/>
    <dgm:cxn modelId="{9376316E-351D-F24E-90A8-9F811B8F20E6}" srcId="{CE3DE92D-0EF7-6F41-B115-6FF944069BFF}" destId="{51D8F3E9-133B-6345-B216-F178A27E5CB0}" srcOrd="2" destOrd="0" parTransId="{8BDA0237-AF23-0340-B141-951C3A2A0D24}" sibTransId="{24F3EBF5-F23E-B34F-91A7-AE3D56182A2D}"/>
    <dgm:cxn modelId="{599882BE-B1A8-3649-BCCD-A5BAFCBC1146}" type="presOf" srcId="{51D8F3E9-133B-6345-B216-F178A27E5CB0}" destId="{1FBE589B-B9F2-2B4A-AAA9-9ECF29F658DF}" srcOrd="0" destOrd="0" presId="urn:microsoft.com/office/officeart/2005/8/layout/process2"/>
    <dgm:cxn modelId="{7934C675-7BCC-4343-909A-53B1EE742ADE}" type="presParOf" srcId="{233671FB-4395-9B49-91D6-2FB4ACBFCAE4}" destId="{D58FFF67-9594-CA4A-82C9-5E434B2E4E88}" srcOrd="0" destOrd="0" presId="urn:microsoft.com/office/officeart/2005/8/layout/process2"/>
    <dgm:cxn modelId="{23D41AE9-B71C-CC44-85B0-129F29719419}" type="presParOf" srcId="{233671FB-4395-9B49-91D6-2FB4ACBFCAE4}" destId="{3B237E49-DE34-E14A-97D1-7CB07C5A1BAE}" srcOrd="1" destOrd="0" presId="urn:microsoft.com/office/officeart/2005/8/layout/process2"/>
    <dgm:cxn modelId="{268B4432-C6D3-A549-9ED9-4FEE88046FD4}" type="presParOf" srcId="{3B237E49-DE34-E14A-97D1-7CB07C5A1BAE}" destId="{97EEFF7B-52D6-204E-875D-1169E1DC4A4F}" srcOrd="0" destOrd="0" presId="urn:microsoft.com/office/officeart/2005/8/layout/process2"/>
    <dgm:cxn modelId="{7A0ED000-D7DB-134C-A20E-36A5C40D805A}" type="presParOf" srcId="{233671FB-4395-9B49-91D6-2FB4ACBFCAE4}" destId="{7BC2A2D7-75BC-074C-8FDC-DB5B3A56E97D}" srcOrd="2" destOrd="0" presId="urn:microsoft.com/office/officeart/2005/8/layout/process2"/>
    <dgm:cxn modelId="{257C64A0-C994-1E4A-B86A-D5BB21ACF746}" type="presParOf" srcId="{233671FB-4395-9B49-91D6-2FB4ACBFCAE4}" destId="{A228BCD3-1C4D-4248-9E20-164DCEC2AD74}" srcOrd="3" destOrd="0" presId="urn:microsoft.com/office/officeart/2005/8/layout/process2"/>
    <dgm:cxn modelId="{88F8FCC8-D085-C44C-ADEB-03AA8653B0FC}" type="presParOf" srcId="{A228BCD3-1C4D-4248-9E20-164DCEC2AD74}" destId="{D85A68BE-2F77-0640-87D0-A5C85385BB37}" srcOrd="0" destOrd="0" presId="urn:microsoft.com/office/officeart/2005/8/layout/process2"/>
    <dgm:cxn modelId="{7898C8CE-B951-9844-8723-115CFE2E71DE}" type="presParOf" srcId="{233671FB-4395-9B49-91D6-2FB4ACBFCAE4}" destId="{1FBE589B-B9F2-2B4A-AAA9-9ECF29F658DF}" srcOrd="4" destOrd="0" presId="urn:microsoft.com/office/officeart/2005/8/layout/process2"/>
    <dgm:cxn modelId="{D7530C7B-A3FC-B640-BC6A-691BDA29F3B8}" type="presParOf" srcId="{233671FB-4395-9B49-91D6-2FB4ACBFCAE4}" destId="{836CA0F9-8905-B14B-B1E6-918AB2FF0961}" srcOrd="5" destOrd="0" presId="urn:microsoft.com/office/officeart/2005/8/layout/process2"/>
    <dgm:cxn modelId="{3CF277EE-1CFB-A947-A2BA-71AFCCD86B7F}" type="presParOf" srcId="{836CA0F9-8905-B14B-B1E6-918AB2FF0961}" destId="{60D40E29-F25B-9B48-9753-5FF5EA78A19D}" srcOrd="0" destOrd="0" presId="urn:microsoft.com/office/officeart/2005/8/layout/process2"/>
    <dgm:cxn modelId="{BA617B96-E8E4-5445-8404-77462C16B5BF}" type="presParOf" srcId="{233671FB-4395-9B49-91D6-2FB4ACBFCAE4}" destId="{F59CA7D3-70C8-1641-A3B4-5945A4A07DA6}" srcOrd="6" destOrd="0" presId="urn:microsoft.com/office/officeart/2005/8/layout/process2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E3DE92D-0EF7-6F41-B115-6FF944069BFF}" type="doc">
      <dgm:prSet loTypeId="urn:microsoft.com/office/officeart/2005/8/layout/process2" loCatId="" qsTypeId="urn:microsoft.com/office/officeart/2005/8/quickstyle/simple4" qsCatId="simple" csTypeId="urn:microsoft.com/office/officeart/2005/8/colors/accent1_2" csCatId="accent1" phldr="1"/>
      <dgm:spPr/>
    </dgm:pt>
    <dgm:pt modelId="{02F57D59-80F3-F544-A64A-97FA77B952B2}">
      <dgm:prSet phldrT="[Text]"/>
      <dgm:spPr/>
      <dgm:t>
        <a:bodyPr/>
        <a:lstStyle/>
        <a:p>
          <a:r>
            <a:rPr lang="en-US" altLang="zh-CN" dirty="0" smtClean="0"/>
            <a:t>Project</a:t>
          </a:r>
          <a:r>
            <a:rPr lang="zh-CN" altLang="en-US" dirty="0" smtClean="0"/>
            <a:t> </a:t>
          </a:r>
          <a:r>
            <a:rPr lang="en-US" altLang="zh-CN" dirty="0" smtClean="0"/>
            <a:t>information</a:t>
          </a:r>
          <a:r>
            <a:rPr lang="zh-CN" altLang="en-US" dirty="0" smtClean="0"/>
            <a:t> </a:t>
          </a:r>
          <a:r>
            <a:rPr lang="en-US" altLang="zh-CN" dirty="0" smtClean="0"/>
            <a:t>and</a:t>
          </a:r>
          <a:r>
            <a:rPr lang="zh-CN" altLang="en-US" dirty="0" smtClean="0"/>
            <a:t> </a:t>
          </a:r>
          <a:r>
            <a:rPr lang="en-US" altLang="zh-CN" dirty="0" smtClean="0"/>
            <a:t>general</a:t>
          </a:r>
          <a:r>
            <a:rPr lang="zh-CN" altLang="en-US" dirty="0" smtClean="0"/>
            <a:t> </a:t>
          </a:r>
          <a:r>
            <a:rPr lang="en-US" altLang="zh-CN" dirty="0" smtClean="0"/>
            <a:t>file</a:t>
          </a:r>
          <a:r>
            <a:rPr lang="zh-CN" altLang="en-US" dirty="0" smtClean="0"/>
            <a:t> </a:t>
          </a:r>
          <a:r>
            <a:rPr lang="en-US" altLang="zh-CN" dirty="0" smtClean="0"/>
            <a:t>information</a:t>
          </a:r>
          <a:endParaRPr lang="en-US" dirty="0"/>
        </a:p>
      </dgm:t>
    </dgm:pt>
    <dgm:pt modelId="{3343A9D8-7DD5-594A-B3D7-C87037B6C78A}" type="parTrans" cxnId="{B90CED21-6572-9B40-BA37-CED0176C6D50}">
      <dgm:prSet/>
      <dgm:spPr/>
      <dgm:t>
        <a:bodyPr/>
        <a:lstStyle/>
        <a:p>
          <a:endParaRPr lang="en-US"/>
        </a:p>
      </dgm:t>
    </dgm:pt>
    <dgm:pt modelId="{F7A80CB2-83DF-914C-9164-4366F2C67227}" type="sibTrans" cxnId="{B90CED21-6572-9B40-BA37-CED0176C6D50}">
      <dgm:prSet/>
      <dgm:spPr/>
      <dgm:t>
        <a:bodyPr/>
        <a:lstStyle/>
        <a:p>
          <a:endParaRPr lang="en-US"/>
        </a:p>
      </dgm:t>
    </dgm:pt>
    <dgm:pt modelId="{108E521F-940E-C44D-8D4F-E1C4E6CC7E59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altLang="zh-CN" b="1" dirty="0" smtClean="0">
              <a:solidFill>
                <a:srgbClr val="FF0000"/>
              </a:solidFill>
            </a:rPr>
            <a:t>Case</a:t>
          </a:r>
          <a:r>
            <a:rPr lang="zh-CN" altLang="en-US" b="1" dirty="0" smtClean="0">
              <a:solidFill>
                <a:srgbClr val="FF0000"/>
              </a:solidFill>
            </a:rPr>
            <a:t> </a:t>
          </a:r>
          <a:r>
            <a:rPr lang="en-US" altLang="zh-CN" b="1" dirty="0" smtClean="0">
              <a:solidFill>
                <a:srgbClr val="FF0000"/>
              </a:solidFill>
            </a:rPr>
            <a:t>information</a:t>
          </a:r>
          <a:r>
            <a:rPr lang="zh-CN" altLang="en-US" b="1" dirty="0" smtClean="0">
              <a:solidFill>
                <a:srgbClr val="FF0000"/>
              </a:solidFill>
            </a:rPr>
            <a:t> </a:t>
          </a:r>
          <a:endParaRPr lang="en-US" b="1" dirty="0">
            <a:solidFill>
              <a:srgbClr val="FF0000"/>
            </a:solidFill>
          </a:endParaRPr>
        </a:p>
      </dgm:t>
    </dgm:pt>
    <dgm:pt modelId="{6E06C78D-83DC-2E45-82A6-28E30E23BC8D}" type="parTrans" cxnId="{55DC70B5-ECD0-CA44-9F8E-81D6B8590D4B}">
      <dgm:prSet/>
      <dgm:spPr/>
      <dgm:t>
        <a:bodyPr/>
        <a:lstStyle/>
        <a:p>
          <a:endParaRPr lang="en-US"/>
        </a:p>
      </dgm:t>
    </dgm:pt>
    <dgm:pt modelId="{5FAA9188-B02F-2E48-81FE-18E9C60E4FA6}" type="sibTrans" cxnId="{55DC70B5-ECD0-CA44-9F8E-81D6B8590D4B}">
      <dgm:prSet/>
      <dgm:spPr/>
      <dgm:t>
        <a:bodyPr/>
        <a:lstStyle/>
        <a:p>
          <a:endParaRPr lang="en-US"/>
        </a:p>
      </dgm:t>
    </dgm:pt>
    <dgm:pt modelId="{51D8F3E9-133B-6345-B216-F178A27E5CB0}">
      <dgm:prSet phldrT="[Text]"/>
      <dgm:spPr/>
      <dgm:t>
        <a:bodyPr/>
        <a:lstStyle/>
        <a:p>
          <a:r>
            <a:rPr lang="en-US" altLang="zh-CN" dirty="0" smtClean="0"/>
            <a:t>Aliquot</a:t>
          </a:r>
          <a:r>
            <a:rPr lang="zh-CN" altLang="en-US" dirty="0" smtClean="0"/>
            <a:t> </a:t>
          </a:r>
          <a:r>
            <a:rPr lang="en-US" altLang="zh-CN" dirty="0" smtClean="0"/>
            <a:t>information</a:t>
          </a:r>
          <a:endParaRPr lang="en-US" dirty="0"/>
        </a:p>
      </dgm:t>
    </dgm:pt>
    <dgm:pt modelId="{8BDA0237-AF23-0340-B141-951C3A2A0D24}" type="parTrans" cxnId="{9376316E-351D-F24E-90A8-9F811B8F20E6}">
      <dgm:prSet/>
      <dgm:spPr/>
      <dgm:t>
        <a:bodyPr/>
        <a:lstStyle/>
        <a:p>
          <a:endParaRPr lang="en-US"/>
        </a:p>
      </dgm:t>
    </dgm:pt>
    <dgm:pt modelId="{24F3EBF5-F23E-B34F-91A7-AE3D56182A2D}" type="sibTrans" cxnId="{9376316E-351D-F24E-90A8-9F811B8F20E6}">
      <dgm:prSet/>
      <dgm:spPr/>
      <dgm:t>
        <a:bodyPr/>
        <a:lstStyle/>
        <a:p>
          <a:endParaRPr lang="en-US"/>
        </a:p>
      </dgm:t>
    </dgm:pt>
    <dgm:pt modelId="{D3183B23-3151-3C46-9278-85222AAFAAD4}">
      <dgm:prSet/>
      <dgm:spPr/>
      <dgm:t>
        <a:bodyPr/>
        <a:lstStyle/>
        <a:p>
          <a:r>
            <a:rPr lang="en-US" altLang="zh-CN" dirty="0" smtClean="0"/>
            <a:t>File</a:t>
          </a:r>
          <a:r>
            <a:rPr lang="zh-CN" altLang="en-US" dirty="0" smtClean="0"/>
            <a:t> </a:t>
          </a:r>
          <a:r>
            <a:rPr lang="en-US" altLang="zh-CN" dirty="0" smtClean="0"/>
            <a:t>information and download</a:t>
          </a:r>
          <a:endParaRPr lang="en-US" dirty="0"/>
        </a:p>
      </dgm:t>
    </dgm:pt>
    <dgm:pt modelId="{5808F7EE-C7E2-2248-9DCA-BC34F0D2EFD9}" type="parTrans" cxnId="{90A7F97D-A712-DF42-ADA0-86ACE2173BE0}">
      <dgm:prSet/>
      <dgm:spPr/>
      <dgm:t>
        <a:bodyPr/>
        <a:lstStyle/>
        <a:p>
          <a:endParaRPr lang="en-US"/>
        </a:p>
      </dgm:t>
    </dgm:pt>
    <dgm:pt modelId="{2BE85915-4C40-C74B-BBA5-21DE1405A574}" type="sibTrans" cxnId="{90A7F97D-A712-DF42-ADA0-86ACE2173BE0}">
      <dgm:prSet/>
      <dgm:spPr/>
      <dgm:t>
        <a:bodyPr/>
        <a:lstStyle/>
        <a:p>
          <a:endParaRPr lang="en-US"/>
        </a:p>
      </dgm:t>
    </dgm:pt>
    <dgm:pt modelId="{233671FB-4395-9B49-91D6-2FB4ACBFCAE4}" type="pres">
      <dgm:prSet presAssocID="{CE3DE92D-0EF7-6F41-B115-6FF944069BFF}" presName="linearFlow" presStyleCnt="0">
        <dgm:presLayoutVars>
          <dgm:resizeHandles val="exact"/>
        </dgm:presLayoutVars>
      </dgm:prSet>
      <dgm:spPr/>
    </dgm:pt>
    <dgm:pt modelId="{D58FFF67-9594-CA4A-82C9-5E434B2E4E88}" type="pres">
      <dgm:prSet presAssocID="{02F57D59-80F3-F544-A64A-97FA77B952B2}" presName="node" presStyleLbl="node1" presStyleIdx="0" presStyleCnt="4" custScaleX="3241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B237E49-DE34-E14A-97D1-7CB07C5A1BAE}" type="pres">
      <dgm:prSet presAssocID="{F7A80CB2-83DF-914C-9164-4366F2C67227}" presName="sibTrans" presStyleLbl="sibTrans2D1" presStyleIdx="0" presStyleCnt="3"/>
      <dgm:spPr/>
      <dgm:t>
        <a:bodyPr/>
        <a:lstStyle/>
        <a:p>
          <a:endParaRPr lang="en-US"/>
        </a:p>
      </dgm:t>
    </dgm:pt>
    <dgm:pt modelId="{97EEFF7B-52D6-204E-875D-1169E1DC4A4F}" type="pres">
      <dgm:prSet presAssocID="{F7A80CB2-83DF-914C-9164-4366F2C67227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7BC2A2D7-75BC-074C-8FDC-DB5B3A56E97D}" type="pres">
      <dgm:prSet presAssocID="{108E521F-940E-C44D-8D4F-E1C4E6CC7E59}" presName="node" presStyleLbl="node1" presStyleIdx="1" presStyleCnt="4" custScaleX="32367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28BCD3-1C4D-4248-9E20-164DCEC2AD74}" type="pres">
      <dgm:prSet presAssocID="{5FAA9188-B02F-2E48-81FE-18E9C60E4FA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D85A68BE-2F77-0640-87D0-A5C85385BB37}" type="pres">
      <dgm:prSet presAssocID="{5FAA9188-B02F-2E48-81FE-18E9C60E4FA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1FBE589B-B9F2-2B4A-AAA9-9ECF29F658DF}" type="pres">
      <dgm:prSet presAssocID="{51D8F3E9-133B-6345-B216-F178A27E5CB0}" presName="node" presStyleLbl="node1" presStyleIdx="2" presStyleCnt="4" custScaleX="32367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36CA0F9-8905-B14B-B1E6-918AB2FF0961}" type="pres">
      <dgm:prSet presAssocID="{24F3EBF5-F23E-B34F-91A7-AE3D56182A2D}" presName="sibTrans" presStyleLbl="sibTrans2D1" presStyleIdx="2" presStyleCnt="3"/>
      <dgm:spPr/>
      <dgm:t>
        <a:bodyPr/>
        <a:lstStyle/>
        <a:p>
          <a:endParaRPr lang="en-US"/>
        </a:p>
      </dgm:t>
    </dgm:pt>
    <dgm:pt modelId="{60D40E29-F25B-9B48-9753-5FF5EA78A19D}" type="pres">
      <dgm:prSet presAssocID="{24F3EBF5-F23E-B34F-91A7-AE3D56182A2D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F59CA7D3-70C8-1641-A3B4-5945A4A07DA6}" type="pres">
      <dgm:prSet presAssocID="{D3183B23-3151-3C46-9278-85222AAFAAD4}" presName="node" presStyleLbl="node1" presStyleIdx="3" presStyleCnt="4" custScaleX="32613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2F45BD8-A6C3-3247-8401-4F260169BE08}" type="presOf" srcId="{51D8F3E9-133B-6345-B216-F178A27E5CB0}" destId="{1FBE589B-B9F2-2B4A-AAA9-9ECF29F658DF}" srcOrd="0" destOrd="0" presId="urn:microsoft.com/office/officeart/2005/8/layout/process2"/>
    <dgm:cxn modelId="{DAE135C4-4B75-5C4F-980D-7BCBD68E45B3}" type="presOf" srcId="{CE3DE92D-0EF7-6F41-B115-6FF944069BFF}" destId="{233671FB-4395-9B49-91D6-2FB4ACBFCAE4}" srcOrd="0" destOrd="0" presId="urn:microsoft.com/office/officeart/2005/8/layout/process2"/>
    <dgm:cxn modelId="{9D3C4691-96A4-D743-BBF3-64B09F36D090}" type="presOf" srcId="{24F3EBF5-F23E-B34F-91A7-AE3D56182A2D}" destId="{836CA0F9-8905-B14B-B1E6-918AB2FF0961}" srcOrd="0" destOrd="0" presId="urn:microsoft.com/office/officeart/2005/8/layout/process2"/>
    <dgm:cxn modelId="{B90CED21-6572-9B40-BA37-CED0176C6D50}" srcId="{CE3DE92D-0EF7-6F41-B115-6FF944069BFF}" destId="{02F57D59-80F3-F544-A64A-97FA77B952B2}" srcOrd="0" destOrd="0" parTransId="{3343A9D8-7DD5-594A-B3D7-C87037B6C78A}" sibTransId="{F7A80CB2-83DF-914C-9164-4366F2C67227}"/>
    <dgm:cxn modelId="{9376316E-351D-F24E-90A8-9F811B8F20E6}" srcId="{CE3DE92D-0EF7-6F41-B115-6FF944069BFF}" destId="{51D8F3E9-133B-6345-B216-F178A27E5CB0}" srcOrd="2" destOrd="0" parTransId="{8BDA0237-AF23-0340-B141-951C3A2A0D24}" sibTransId="{24F3EBF5-F23E-B34F-91A7-AE3D56182A2D}"/>
    <dgm:cxn modelId="{895818E1-E8FE-5A40-82F7-4622E50B7813}" type="presOf" srcId="{108E521F-940E-C44D-8D4F-E1C4E6CC7E59}" destId="{7BC2A2D7-75BC-074C-8FDC-DB5B3A56E97D}" srcOrd="0" destOrd="0" presId="urn:microsoft.com/office/officeart/2005/8/layout/process2"/>
    <dgm:cxn modelId="{3E25351C-24D5-6145-8FAB-CCDF894B69DF}" type="presOf" srcId="{02F57D59-80F3-F544-A64A-97FA77B952B2}" destId="{D58FFF67-9594-CA4A-82C9-5E434B2E4E88}" srcOrd="0" destOrd="0" presId="urn:microsoft.com/office/officeart/2005/8/layout/process2"/>
    <dgm:cxn modelId="{5FE2595D-8E92-1344-858C-6EAAA0A816FD}" type="presOf" srcId="{5FAA9188-B02F-2E48-81FE-18E9C60E4FA6}" destId="{A228BCD3-1C4D-4248-9E20-164DCEC2AD74}" srcOrd="0" destOrd="0" presId="urn:microsoft.com/office/officeart/2005/8/layout/process2"/>
    <dgm:cxn modelId="{2873564D-D632-1B44-A3B6-1C84BD40E4A8}" type="presOf" srcId="{F7A80CB2-83DF-914C-9164-4366F2C67227}" destId="{97EEFF7B-52D6-204E-875D-1169E1DC4A4F}" srcOrd="1" destOrd="0" presId="urn:microsoft.com/office/officeart/2005/8/layout/process2"/>
    <dgm:cxn modelId="{55DC70B5-ECD0-CA44-9F8E-81D6B8590D4B}" srcId="{CE3DE92D-0EF7-6F41-B115-6FF944069BFF}" destId="{108E521F-940E-C44D-8D4F-E1C4E6CC7E59}" srcOrd="1" destOrd="0" parTransId="{6E06C78D-83DC-2E45-82A6-28E30E23BC8D}" sibTransId="{5FAA9188-B02F-2E48-81FE-18E9C60E4FA6}"/>
    <dgm:cxn modelId="{90A7F97D-A712-DF42-ADA0-86ACE2173BE0}" srcId="{CE3DE92D-0EF7-6F41-B115-6FF944069BFF}" destId="{D3183B23-3151-3C46-9278-85222AAFAAD4}" srcOrd="3" destOrd="0" parTransId="{5808F7EE-C7E2-2248-9DCA-BC34F0D2EFD9}" sibTransId="{2BE85915-4C40-C74B-BBA5-21DE1405A574}"/>
    <dgm:cxn modelId="{5FC77254-0E84-5C48-A391-983B6C38A319}" type="presOf" srcId="{24F3EBF5-F23E-B34F-91A7-AE3D56182A2D}" destId="{60D40E29-F25B-9B48-9753-5FF5EA78A19D}" srcOrd="1" destOrd="0" presId="urn:microsoft.com/office/officeart/2005/8/layout/process2"/>
    <dgm:cxn modelId="{0B1A9236-5255-7D4B-A3AA-FC47DD205E25}" type="presOf" srcId="{F7A80CB2-83DF-914C-9164-4366F2C67227}" destId="{3B237E49-DE34-E14A-97D1-7CB07C5A1BAE}" srcOrd="0" destOrd="0" presId="urn:microsoft.com/office/officeart/2005/8/layout/process2"/>
    <dgm:cxn modelId="{1FF9F963-E5B9-C548-BC6C-AC5C0FA41F28}" type="presOf" srcId="{5FAA9188-B02F-2E48-81FE-18E9C60E4FA6}" destId="{D85A68BE-2F77-0640-87D0-A5C85385BB37}" srcOrd="1" destOrd="0" presId="urn:microsoft.com/office/officeart/2005/8/layout/process2"/>
    <dgm:cxn modelId="{BEC7C659-A247-7748-B34D-DEAADC39E6A7}" type="presOf" srcId="{D3183B23-3151-3C46-9278-85222AAFAAD4}" destId="{F59CA7D3-70C8-1641-A3B4-5945A4A07DA6}" srcOrd="0" destOrd="0" presId="urn:microsoft.com/office/officeart/2005/8/layout/process2"/>
    <dgm:cxn modelId="{B7ECBE20-A2D6-DB4E-B98A-C1A36ED38C6C}" type="presParOf" srcId="{233671FB-4395-9B49-91D6-2FB4ACBFCAE4}" destId="{D58FFF67-9594-CA4A-82C9-5E434B2E4E88}" srcOrd="0" destOrd="0" presId="urn:microsoft.com/office/officeart/2005/8/layout/process2"/>
    <dgm:cxn modelId="{8550636E-3C0B-9F4D-A47A-6205E9141BBA}" type="presParOf" srcId="{233671FB-4395-9B49-91D6-2FB4ACBFCAE4}" destId="{3B237E49-DE34-E14A-97D1-7CB07C5A1BAE}" srcOrd="1" destOrd="0" presId="urn:microsoft.com/office/officeart/2005/8/layout/process2"/>
    <dgm:cxn modelId="{45F2F660-225E-284F-8A96-4F96DA52F0F2}" type="presParOf" srcId="{3B237E49-DE34-E14A-97D1-7CB07C5A1BAE}" destId="{97EEFF7B-52D6-204E-875D-1169E1DC4A4F}" srcOrd="0" destOrd="0" presId="urn:microsoft.com/office/officeart/2005/8/layout/process2"/>
    <dgm:cxn modelId="{A04DB9BC-6FBB-6F4C-A638-1B0A98B1B702}" type="presParOf" srcId="{233671FB-4395-9B49-91D6-2FB4ACBFCAE4}" destId="{7BC2A2D7-75BC-074C-8FDC-DB5B3A56E97D}" srcOrd="2" destOrd="0" presId="urn:microsoft.com/office/officeart/2005/8/layout/process2"/>
    <dgm:cxn modelId="{52EEBE15-5B58-1748-8547-C00CCF70A127}" type="presParOf" srcId="{233671FB-4395-9B49-91D6-2FB4ACBFCAE4}" destId="{A228BCD3-1C4D-4248-9E20-164DCEC2AD74}" srcOrd="3" destOrd="0" presId="urn:microsoft.com/office/officeart/2005/8/layout/process2"/>
    <dgm:cxn modelId="{3EF5C637-4320-944F-B255-C001B67D726D}" type="presParOf" srcId="{A228BCD3-1C4D-4248-9E20-164DCEC2AD74}" destId="{D85A68BE-2F77-0640-87D0-A5C85385BB37}" srcOrd="0" destOrd="0" presId="urn:microsoft.com/office/officeart/2005/8/layout/process2"/>
    <dgm:cxn modelId="{7D80B77D-BB7A-F44B-A746-7F25BC279AD6}" type="presParOf" srcId="{233671FB-4395-9B49-91D6-2FB4ACBFCAE4}" destId="{1FBE589B-B9F2-2B4A-AAA9-9ECF29F658DF}" srcOrd="4" destOrd="0" presId="urn:microsoft.com/office/officeart/2005/8/layout/process2"/>
    <dgm:cxn modelId="{94F222AF-6610-0641-8936-33449771E95C}" type="presParOf" srcId="{233671FB-4395-9B49-91D6-2FB4ACBFCAE4}" destId="{836CA0F9-8905-B14B-B1E6-918AB2FF0961}" srcOrd="5" destOrd="0" presId="urn:microsoft.com/office/officeart/2005/8/layout/process2"/>
    <dgm:cxn modelId="{A1037A84-DB3E-A046-9798-0E72BF365849}" type="presParOf" srcId="{836CA0F9-8905-B14B-B1E6-918AB2FF0961}" destId="{60D40E29-F25B-9B48-9753-5FF5EA78A19D}" srcOrd="0" destOrd="0" presId="urn:microsoft.com/office/officeart/2005/8/layout/process2"/>
    <dgm:cxn modelId="{A79682C6-5379-334A-8428-95102687BA55}" type="presParOf" srcId="{233671FB-4395-9B49-91D6-2FB4ACBFCAE4}" destId="{F59CA7D3-70C8-1641-A3B4-5945A4A07DA6}" srcOrd="6" destOrd="0" presId="urn:microsoft.com/office/officeart/2005/8/layout/process2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E3DE92D-0EF7-6F41-B115-6FF944069BFF}" type="doc">
      <dgm:prSet loTypeId="urn:microsoft.com/office/officeart/2005/8/layout/process2" loCatId="" qsTypeId="urn:microsoft.com/office/officeart/2005/8/quickstyle/simple4" qsCatId="simple" csTypeId="urn:microsoft.com/office/officeart/2005/8/colors/accent1_2" csCatId="accent1" phldr="1"/>
      <dgm:spPr/>
    </dgm:pt>
    <dgm:pt modelId="{02F57D59-80F3-F544-A64A-97FA77B952B2}">
      <dgm:prSet phldrT="[Text]"/>
      <dgm:spPr/>
      <dgm:t>
        <a:bodyPr/>
        <a:lstStyle/>
        <a:p>
          <a:r>
            <a:rPr lang="en-US" altLang="zh-CN" dirty="0" smtClean="0"/>
            <a:t>Project</a:t>
          </a:r>
          <a:r>
            <a:rPr lang="zh-CN" altLang="en-US" dirty="0" smtClean="0"/>
            <a:t> </a:t>
          </a:r>
          <a:r>
            <a:rPr lang="en-US" altLang="zh-CN" dirty="0" smtClean="0"/>
            <a:t>information</a:t>
          </a:r>
          <a:r>
            <a:rPr lang="zh-CN" altLang="en-US" dirty="0" smtClean="0"/>
            <a:t> </a:t>
          </a:r>
          <a:r>
            <a:rPr lang="en-US" altLang="zh-CN" dirty="0" smtClean="0"/>
            <a:t>and</a:t>
          </a:r>
          <a:r>
            <a:rPr lang="zh-CN" altLang="en-US" dirty="0" smtClean="0"/>
            <a:t> </a:t>
          </a:r>
          <a:r>
            <a:rPr lang="en-US" altLang="zh-CN" dirty="0" smtClean="0"/>
            <a:t>general</a:t>
          </a:r>
          <a:r>
            <a:rPr lang="zh-CN" altLang="en-US" dirty="0" smtClean="0"/>
            <a:t> </a:t>
          </a:r>
          <a:r>
            <a:rPr lang="en-US" altLang="zh-CN" dirty="0" smtClean="0"/>
            <a:t>file</a:t>
          </a:r>
          <a:r>
            <a:rPr lang="zh-CN" altLang="en-US" dirty="0" smtClean="0"/>
            <a:t> </a:t>
          </a:r>
          <a:r>
            <a:rPr lang="en-US" altLang="zh-CN" dirty="0" smtClean="0"/>
            <a:t>information</a:t>
          </a:r>
          <a:endParaRPr lang="en-US" dirty="0"/>
        </a:p>
      </dgm:t>
    </dgm:pt>
    <dgm:pt modelId="{3343A9D8-7DD5-594A-B3D7-C87037B6C78A}" type="parTrans" cxnId="{B90CED21-6572-9B40-BA37-CED0176C6D50}">
      <dgm:prSet/>
      <dgm:spPr/>
      <dgm:t>
        <a:bodyPr/>
        <a:lstStyle/>
        <a:p>
          <a:endParaRPr lang="en-US"/>
        </a:p>
      </dgm:t>
    </dgm:pt>
    <dgm:pt modelId="{F7A80CB2-83DF-914C-9164-4366F2C67227}" type="sibTrans" cxnId="{B90CED21-6572-9B40-BA37-CED0176C6D50}">
      <dgm:prSet/>
      <dgm:spPr/>
      <dgm:t>
        <a:bodyPr/>
        <a:lstStyle/>
        <a:p>
          <a:endParaRPr lang="en-US"/>
        </a:p>
      </dgm:t>
    </dgm:pt>
    <dgm:pt modelId="{108E521F-940E-C44D-8D4F-E1C4E6CC7E59}">
      <dgm:prSet phldrT="[Text]"/>
      <dgm:spPr/>
      <dgm:t>
        <a:bodyPr/>
        <a:lstStyle/>
        <a:p>
          <a:r>
            <a:rPr lang="en-US" altLang="zh-CN" dirty="0" smtClean="0"/>
            <a:t>Case</a:t>
          </a:r>
          <a:r>
            <a:rPr lang="zh-CN" altLang="en-US" dirty="0" smtClean="0"/>
            <a:t> </a:t>
          </a:r>
          <a:r>
            <a:rPr lang="en-US" altLang="zh-CN" dirty="0" smtClean="0"/>
            <a:t>information</a:t>
          </a:r>
          <a:r>
            <a:rPr lang="zh-CN" altLang="en-US" dirty="0" smtClean="0"/>
            <a:t> </a:t>
          </a:r>
          <a:endParaRPr lang="en-US" dirty="0"/>
        </a:p>
      </dgm:t>
    </dgm:pt>
    <dgm:pt modelId="{6E06C78D-83DC-2E45-82A6-28E30E23BC8D}" type="parTrans" cxnId="{55DC70B5-ECD0-CA44-9F8E-81D6B8590D4B}">
      <dgm:prSet/>
      <dgm:spPr/>
      <dgm:t>
        <a:bodyPr/>
        <a:lstStyle/>
        <a:p>
          <a:endParaRPr lang="en-US"/>
        </a:p>
      </dgm:t>
    </dgm:pt>
    <dgm:pt modelId="{5FAA9188-B02F-2E48-81FE-18E9C60E4FA6}" type="sibTrans" cxnId="{55DC70B5-ECD0-CA44-9F8E-81D6B8590D4B}">
      <dgm:prSet/>
      <dgm:spPr/>
      <dgm:t>
        <a:bodyPr/>
        <a:lstStyle/>
        <a:p>
          <a:endParaRPr lang="en-US"/>
        </a:p>
      </dgm:t>
    </dgm:pt>
    <dgm:pt modelId="{51D8F3E9-133B-6345-B216-F178A27E5CB0}">
      <dgm:prSet phldrT="[Text]"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altLang="zh-CN" b="1" dirty="0" smtClean="0">
              <a:solidFill>
                <a:srgbClr val="FF0000"/>
              </a:solidFill>
            </a:rPr>
            <a:t>Aliquot</a:t>
          </a:r>
          <a:r>
            <a:rPr lang="zh-CN" altLang="en-US" b="1" dirty="0" smtClean="0">
              <a:solidFill>
                <a:srgbClr val="FF0000"/>
              </a:solidFill>
            </a:rPr>
            <a:t> </a:t>
          </a:r>
          <a:r>
            <a:rPr lang="en-US" altLang="zh-CN" b="1" dirty="0" smtClean="0">
              <a:solidFill>
                <a:srgbClr val="FF0000"/>
              </a:solidFill>
            </a:rPr>
            <a:t>information</a:t>
          </a:r>
          <a:endParaRPr lang="en-US" b="1" dirty="0">
            <a:solidFill>
              <a:srgbClr val="FF0000"/>
            </a:solidFill>
          </a:endParaRPr>
        </a:p>
      </dgm:t>
    </dgm:pt>
    <dgm:pt modelId="{8BDA0237-AF23-0340-B141-951C3A2A0D24}" type="parTrans" cxnId="{9376316E-351D-F24E-90A8-9F811B8F20E6}">
      <dgm:prSet/>
      <dgm:spPr/>
      <dgm:t>
        <a:bodyPr/>
        <a:lstStyle/>
        <a:p>
          <a:endParaRPr lang="en-US"/>
        </a:p>
      </dgm:t>
    </dgm:pt>
    <dgm:pt modelId="{24F3EBF5-F23E-B34F-91A7-AE3D56182A2D}" type="sibTrans" cxnId="{9376316E-351D-F24E-90A8-9F811B8F20E6}">
      <dgm:prSet/>
      <dgm:spPr/>
      <dgm:t>
        <a:bodyPr/>
        <a:lstStyle/>
        <a:p>
          <a:endParaRPr lang="en-US"/>
        </a:p>
      </dgm:t>
    </dgm:pt>
    <dgm:pt modelId="{D3183B23-3151-3C46-9278-85222AAFAAD4}">
      <dgm:prSet/>
      <dgm:spPr>
        <a:solidFill>
          <a:schemeClr val="accent6">
            <a:lumMod val="60000"/>
            <a:lumOff val="40000"/>
          </a:schemeClr>
        </a:solidFill>
      </dgm:spPr>
      <dgm:t>
        <a:bodyPr/>
        <a:lstStyle/>
        <a:p>
          <a:r>
            <a:rPr lang="en-US" altLang="zh-CN" b="1" dirty="0" smtClean="0">
              <a:solidFill>
                <a:srgbClr val="FF0000"/>
              </a:solidFill>
            </a:rPr>
            <a:t>File</a:t>
          </a:r>
          <a:r>
            <a:rPr lang="zh-CN" altLang="en-US" b="1" dirty="0" smtClean="0">
              <a:solidFill>
                <a:srgbClr val="FF0000"/>
              </a:solidFill>
            </a:rPr>
            <a:t> </a:t>
          </a:r>
          <a:r>
            <a:rPr lang="en-US" altLang="zh-CN" b="1" dirty="0" smtClean="0">
              <a:solidFill>
                <a:srgbClr val="FF0000"/>
              </a:solidFill>
            </a:rPr>
            <a:t>information and download</a:t>
          </a:r>
          <a:endParaRPr lang="en-US" b="1" dirty="0">
            <a:solidFill>
              <a:srgbClr val="FF0000"/>
            </a:solidFill>
          </a:endParaRPr>
        </a:p>
      </dgm:t>
    </dgm:pt>
    <dgm:pt modelId="{5808F7EE-C7E2-2248-9DCA-BC34F0D2EFD9}" type="parTrans" cxnId="{90A7F97D-A712-DF42-ADA0-86ACE2173BE0}">
      <dgm:prSet/>
      <dgm:spPr/>
      <dgm:t>
        <a:bodyPr/>
        <a:lstStyle/>
        <a:p>
          <a:endParaRPr lang="en-US"/>
        </a:p>
      </dgm:t>
    </dgm:pt>
    <dgm:pt modelId="{2BE85915-4C40-C74B-BBA5-21DE1405A574}" type="sibTrans" cxnId="{90A7F97D-A712-DF42-ADA0-86ACE2173BE0}">
      <dgm:prSet/>
      <dgm:spPr/>
      <dgm:t>
        <a:bodyPr/>
        <a:lstStyle/>
        <a:p>
          <a:endParaRPr lang="en-US"/>
        </a:p>
      </dgm:t>
    </dgm:pt>
    <dgm:pt modelId="{233671FB-4395-9B49-91D6-2FB4ACBFCAE4}" type="pres">
      <dgm:prSet presAssocID="{CE3DE92D-0EF7-6F41-B115-6FF944069BFF}" presName="linearFlow" presStyleCnt="0">
        <dgm:presLayoutVars>
          <dgm:resizeHandles val="exact"/>
        </dgm:presLayoutVars>
      </dgm:prSet>
      <dgm:spPr/>
    </dgm:pt>
    <dgm:pt modelId="{D58FFF67-9594-CA4A-82C9-5E434B2E4E88}" type="pres">
      <dgm:prSet presAssocID="{02F57D59-80F3-F544-A64A-97FA77B952B2}" presName="node" presStyleLbl="node1" presStyleIdx="0" presStyleCnt="4" custScaleX="32411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B237E49-DE34-E14A-97D1-7CB07C5A1BAE}" type="pres">
      <dgm:prSet presAssocID="{F7A80CB2-83DF-914C-9164-4366F2C67227}" presName="sibTrans" presStyleLbl="sibTrans2D1" presStyleIdx="0" presStyleCnt="3"/>
      <dgm:spPr/>
      <dgm:t>
        <a:bodyPr/>
        <a:lstStyle/>
        <a:p>
          <a:endParaRPr lang="en-US"/>
        </a:p>
      </dgm:t>
    </dgm:pt>
    <dgm:pt modelId="{97EEFF7B-52D6-204E-875D-1169E1DC4A4F}" type="pres">
      <dgm:prSet presAssocID="{F7A80CB2-83DF-914C-9164-4366F2C67227}" presName="connectorText" presStyleLbl="sibTrans2D1" presStyleIdx="0" presStyleCnt="3"/>
      <dgm:spPr/>
      <dgm:t>
        <a:bodyPr/>
        <a:lstStyle/>
        <a:p>
          <a:endParaRPr lang="en-US"/>
        </a:p>
      </dgm:t>
    </dgm:pt>
    <dgm:pt modelId="{7BC2A2D7-75BC-074C-8FDC-DB5B3A56E97D}" type="pres">
      <dgm:prSet presAssocID="{108E521F-940E-C44D-8D4F-E1C4E6CC7E59}" presName="node" presStyleLbl="node1" presStyleIdx="1" presStyleCnt="4" custScaleX="32367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28BCD3-1C4D-4248-9E20-164DCEC2AD74}" type="pres">
      <dgm:prSet presAssocID="{5FAA9188-B02F-2E48-81FE-18E9C60E4FA6}" presName="sibTrans" presStyleLbl="sibTrans2D1" presStyleIdx="1" presStyleCnt="3"/>
      <dgm:spPr/>
      <dgm:t>
        <a:bodyPr/>
        <a:lstStyle/>
        <a:p>
          <a:endParaRPr lang="en-US"/>
        </a:p>
      </dgm:t>
    </dgm:pt>
    <dgm:pt modelId="{D85A68BE-2F77-0640-87D0-A5C85385BB37}" type="pres">
      <dgm:prSet presAssocID="{5FAA9188-B02F-2E48-81FE-18E9C60E4FA6}" presName="connectorText" presStyleLbl="sibTrans2D1" presStyleIdx="1" presStyleCnt="3"/>
      <dgm:spPr/>
      <dgm:t>
        <a:bodyPr/>
        <a:lstStyle/>
        <a:p>
          <a:endParaRPr lang="en-US"/>
        </a:p>
      </dgm:t>
    </dgm:pt>
    <dgm:pt modelId="{1FBE589B-B9F2-2B4A-AAA9-9ECF29F658DF}" type="pres">
      <dgm:prSet presAssocID="{51D8F3E9-133B-6345-B216-F178A27E5CB0}" presName="node" presStyleLbl="node1" presStyleIdx="2" presStyleCnt="4" custScaleX="32367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36CA0F9-8905-B14B-B1E6-918AB2FF0961}" type="pres">
      <dgm:prSet presAssocID="{24F3EBF5-F23E-B34F-91A7-AE3D56182A2D}" presName="sibTrans" presStyleLbl="sibTrans2D1" presStyleIdx="2" presStyleCnt="3"/>
      <dgm:spPr/>
      <dgm:t>
        <a:bodyPr/>
        <a:lstStyle/>
        <a:p>
          <a:endParaRPr lang="en-US"/>
        </a:p>
      </dgm:t>
    </dgm:pt>
    <dgm:pt modelId="{60D40E29-F25B-9B48-9753-5FF5EA78A19D}" type="pres">
      <dgm:prSet presAssocID="{24F3EBF5-F23E-B34F-91A7-AE3D56182A2D}" presName="connectorText" presStyleLbl="sibTrans2D1" presStyleIdx="2" presStyleCnt="3"/>
      <dgm:spPr/>
      <dgm:t>
        <a:bodyPr/>
        <a:lstStyle/>
        <a:p>
          <a:endParaRPr lang="en-US"/>
        </a:p>
      </dgm:t>
    </dgm:pt>
    <dgm:pt modelId="{F59CA7D3-70C8-1641-A3B4-5945A4A07DA6}" type="pres">
      <dgm:prSet presAssocID="{D3183B23-3151-3C46-9278-85222AAFAAD4}" presName="node" presStyleLbl="node1" presStyleIdx="3" presStyleCnt="4" custScaleX="32613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90CED21-6572-9B40-BA37-CED0176C6D50}" srcId="{CE3DE92D-0EF7-6F41-B115-6FF944069BFF}" destId="{02F57D59-80F3-F544-A64A-97FA77B952B2}" srcOrd="0" destOrd="0" parTransId="{3343A9D8-7DD5-594A-B3D7-C87037B6C78A}" sibTransId="{F7A80CB2-83DF-914C-9164-4366F2C67227}"/>
    <dgm:cxn modelId="{6E946570-389B-2D43-AE56-BE270D800C65}" type="presOf" srcId="{108E521F-940E-C44D-8D4F-E1C4E6CC7E59}" destId="{7BC2A2D7-75BC-074C-8FDC-DB5B3A56E97D}" srcOrd="0" destOrd="0" presId="urn:microsoft.com/office/officeart/2005/8/layout/process2"/>
    <dgm:cxn modelId="{9376316E-351D-F24E-90A8-9F811B8F20E6}" srcId="{CE3DE92D-0EF7-6F41-B115-6FF944069BFF}" destId="{51D8F3E9-133B-6345-B216-F178A27E5CB0}" srcOrd="2" destOrd="0" parTransId="{8BDA0237-AF23-0340-B141-951C3A2A0D24}" sibTransId="{24F3EBF5-F23E-B34F-91A7-AE3D56182A2D}"/>
    <dgm:cxn modelId="{A3424F90-9790-F24C-B6E6-F6E82BB90DB8}" type="presOf" srcId="{D3183B23-3151-3C46-9278-85222AAFAAD4}" destId="{F59CA7D3-70C8-1641-A3B4-5945A4A07DA6}" srcOrd="0" destOrd="0" presId="urn:microsoft.com/office/officeart/2005/8/layout/process2"/>
    <dgm:cxn modelId="{02E1FD5E-6EDF-7A46-B911-E910E4B863DF}" type="presOf" srcId="{F7A80CB2-83DF-914C-9164-4366F2C67227}" destId="{97EEFF7B-52D6-204E-875D-1169E1DC4A4F}" srcOrd="1" destOrd="0" presId="urn:microsoft.com/office/officeart/2005/8/layout/process2"/>
    <dgm:cxn modelId="{FD000A64-DDAD-044D-B3D4-23C163958FD3}" type="presOf" srcId="{24F3EBF5-F23E-B34F-91A7-AE3D56182A2D}" destId="{836CA0F9-8905-B14B-B1E6-918AB2FF0961}" srcOrd="0" destOrd="0" presId="urn:microsoft.com/office/officeart/2005/8/layout/process2"/>
    <dgm:cxn modelId="{55DC70B5-ECD0-CA44-9F8E-81D6B8590D4B}" srcId="{CE3DE92D-0EF7-6F41-B115-6FF944069BFF}" destId="{108E521F-940E-C44D-8D4F-E1C4E6CC7E59}" srcOrd="1" destOrd="0" parTransId="{6E06C78D-83DC-2E45-82A6-28E30E23BC8D}" sibTransId="{5FAA9188-B02F-2E48-81FE-18E9C60E4FA6}"/>
    <dgm:cxn modelId="{F6F94082-062A-FE44-BAE9-68A58EDBCAB5}" type="presOf" srcId="{5FAA9188-B02F-2E48-81FE-18E9C60E4FA6}" destId="{A228BCD3-1C4D-4248-9E20-164DCEC2AD74}" srcOrd="0" destOrd="0" presId="urn:microsoft.com/office/officeart/2005/8/layout/process2"/>
    <dgm:cxn modelId="{7948D2B5-2908-B54D-9E47-6F6B756EAA42}" type="presOf" srcId="{51D8F3E9-133B-6345-B216-F178A27E5CB0}" destId="{1FBE589B-B9F2-2B4A-AAA9-9ECF29F658DF}" srcOrd="0" destOrd="0" presId="urn:microsoft.com/office/officeart/2005/8/layout/process2"/>
    <dgm:cxn modelId="{7AE62054-6F2C-3B4B-ABB1-91138362A61B}" type="presOf" srcId="{02F57D59-80F3-F544-A64A-97FA77B952B2}" destId="{D58FFF67-9594-CA4A-82C9-5E434B2E4E88}" srcOrd="0" destOrd="0" presId="urn:microsoft.com/office/officeart/2005/8/layout/process2"/>
    <dgm:cxn modelId="{90A7F97D-A712-DF42-ADA0-86ACE2173BE0}" srcId="{CE3DE92D-0EF7-6F41-B115-6FF944069BFF}" destId="{D3183B23-3151-3C46-9278-85222AAFAAD4}" srcOrd="3" destOrd="0" parTransId="{5808F7EE-C7E2-2248-9DCA-BC34F0D2EFD9}" sibTransId="{2BE85915-4C40-C74B-BBA5-21DE1405A574}"/>
    <dgm:cxn modelId="{4288C1BB-0A8B-DD49-BCF3-577D29CA5B7A}" type="presOf" srcId="{CE3DE92D-0EF7-6F41-B115-6FF944069BFF}" destId="{233671FB-4395-9B49-91D6-2FB4ACBFCAE4}" srcOrd="0" destOrd="0" presId="urn:microsoft.com/office/officeart/2005/8/layout/process2"/>
    <dgm:cxn modelId="{1C4962D7-A667-2D47-9E03-AFB848C2F349}" type="presOf" srcId="{5FAA9188-B02F-2E48-81FE-18E9C60E4FA6}" destId="{D85A68BE-2F77-0640-87D0-A5C85385BB37}" srcOrd="1" destOrd="0" presId="urn:microsoft.com/office/officeart/2005/8/layout/process2"/>
    <dgm:cxn modelId="{821490CE-6088-6F4B-ADCE-A6119653D16F}" type="presOf" srcId="{24F3EBF5-F23E-B34F-91A7-AE3D56182A2D}" destId="{60D40E29-F25B-9B48-9753-5FF5EA78A19D}" srcOrd="1" destOrd="0" presId="urn:microsoft.com/office/officeart/2005/8/layout/process2"/>
    <dgm:cxn modelId="{97B83BFA-DA19-3149-9D60-B0817B0EA3DF}" type="presOf" srcId="{F7A80CB2-83DF-914C-9164-4366F2C67227}" destId="{3B237E49-DE34-E14A-97D1-7CB07C5A1BAE}" srcOrd="0" destOrd="0" presId="urn:microsoft.com/office/officeart/2005/8/layout/process2"/>
    <dgm:cxn modelId="{DE4D7F60-438D-5841-B155-742E2CD06B56}" type="presParOf" srcId="{233671FB-4395-9B49-91D6-2FB4ACBFCAE4}" destId="{D58FFF67-9594-CA4A-82C9-5E434B2E4E88}" srcOrd="0" destOrd="0" presId="urn:microsoft.com/office/officeart/2005/8/layout/process2"/>
    <dgm:cxn modelId="{BB362B8D-BE37-5945-827A-E6DDAB77F797}" type="presParOf" srcId="{233671FB-4395-9B49-91D6-2FB4ACBFCAE4}" destId="{3B237E49-DE34-E14A-97D1-7CB07C5A1BAE}" srcOrd="1" destOrd="0" presId="urn:microsoft.com/office/officeart/2005/8/layout/process2"/>
    <dgm:cxn modelId="{AD3F180B-24C7-6F4F-BC8A-27B8903793EA}" type="presParOf" srcId="{3B237E49-DE34-E14A-97D1-7CB07C5A1BAE}" destId="{97EEFF7B-52D6-204E-875D-1169E1DC4A4F}" srcOrd="0" destOrd="0" presId="urn:microsoft.com/office/officeart/2005/8/layout/process2"/>
    <dgm:cxn modelId="{66B487F5-4EDA-6647-8FFE-71125C79E65E}" type="presParOf" srcId="{233671FB-4395-9B49-91D6-2FB4ACBFCAE4}" destId="{7BC2A2D7-75BC-074C-8FDC-DB5B3A56E97D}" srcOrd="2" destOrd="0" presId="urn:microsoft.com/office/officeart/2005/8/layout/process2"/>
    <dgm:cxn modelId="{A048CBAA-1C10-AC47-A2E9-132BCB4F7BEB}" type="presParOf" srcId="{233671FB-4395-9B49-91D6-2FB4ACBFCAE4}" destId="{A228BCD3-1C4D-4248-9E20-164DCEC2AD74}" srcOrd="3" destOrd="0" presId="urn:microsoft.com/office/officeart/2005/8/layout/process2"/>
    <dgm:cxn modelId="{DEBE9918-1EBB-0443-B46C-B1A9BB6BDBE3}" type="presParOf" srcId="{A228BCD3-1C4D-4248-9E20-164DCEC2AD74}" destId="{D85A68BE-2F77-0640-87D0-A5C85385BB37}" srcOrd="0" destOrd="0" presId="urn:microsoft.com/office/officeart/2005/8/layout/process2"/>
    <dgm:cxn modelId="{B957E598-049A-0140-86AB-F48F71CCD63F}" type="presParOf" srcId="{233671FB-4395-9B49-91D6-2FB4ACBFCAE4}" destId="{1FBE589B-B9F2-2B4A-AAA9-9ECF29F658DF}" srcOrd="4" destOrd="0" presId="urn:microsoft.com/office/officeart/2005/8/layout/process2"/>
    <dgm:cxn modelId="{013DEA73-7795-5B42-A91E-8D25003DAA94}" type="presParOf" srcId="{233671FB-4395-9B49-91D6-2FB4ACBFCAE4}" destId="{836CA0F9-8905-B14B-B1E6-918AB2FF0961}" srcOrd="5" destOrd="0" presId="urn:microsoft.com/office/officeart/2005/8/layout/process2"/>
    <dgm:cxn modelId="{D0808A85-AD9C-BA44-9951-F92CC2D88DE3}" type="presParOf" srcId="{836CA0F9-8905-B14B-B1E6-918AB2FF0961}" destId="{60D40E29-F25B-9B48-9753-5FF5EA78A19D}" srcOrd="0" destOrd="0" presId="urn:microsoft.com/office/officeart/2005/8/layout/process2"/>
    <dgm:cxn modelId="{FDFC9168-0A23-464C-B6F9-48A1143689D0}" type="presParOf" srcId="{233671FB-4395-9B49-91D6-2FB4ACBFCAE4}" destId="{F59CA7D3-70C8-1641-A3B4-5945A4A07DA6}" srcOrd="6" destOrd="0" presId="urn:microsoft.com/office/officeart/2005/8/layout/process2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8FFF67-9594-CA4A-82C9-5E434B2E4E88}">
      <dsp:nvSpPr>
        <dsp:cNvPr id="0" name=""/>
        <dsp:cNvSpPr/>
      </dsp:nvSpPr>
      <dsp:spPr>
        <a:xfrm>
          <a:off x="1716731" y="2209"/>
          <a:ext cx="4796137" cy="8220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kern="1200" dirty="0" smtClean="0"/>
            <a:t>Project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information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and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general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file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information</a:t>
          </a:r>
          <a:endParaRPr lang="en-US" sz="1800" kern="1200" dirty="0"/>
        </a:p>
      </dsp:txBody>
      <dsp:txXfrm>
        <a:off x="1740809" y="26287"/>
        <a:ext cx="4747981" cy="773942"/>
      </dsp:txXfrm>
    </dsp:sp>
    <dsp:sp modelId="{3B237E49-DE34-E14A-97D1-7CB07C5A1BAE}">
      <dsp:nvSpPr>
        <dsp:cNvPr id="0" name=""/>
        <dsp:cNvSpPr/>
      </dsp:nvSpPr>
      <dsp:spPr>
        <a:xfrm rot="5400000">
          <a:off x="3960656" y="844861"/>
          <a:ext cx="308287" cy="3699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-5400000">
        <a:off x="4003817" y="875689"/>
        <a:ext cx="221966" cy="215801"/>
      </dsp:txXfrm>
    </dsp:sp>
    <dsp:sp modelId="{7BC2A2D7-75BC-074C-8FDC-DB5B3A56E97D}">
      <dsp:nvSpPr>
        <dsp:cNvPr id="0" name=""/>
        <dsp:cNvSpPr/>
      </dsp:nvSpPr>
      <dsp:spPr>
        <a:xfrm>
          <a:off x="1719942" y="1235358"/>
          <a:ext cx="4789715" cy="8220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kern="1200" dirty="0" smtClean="0"/>
            <a:t>Case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information</a:t>
          </a:r>
          <a:r>
            <a:rPr lang="zh-CN" altLang="en-US" sz="1800" kern="1200" dirty="0" smtClean="0"/>
            <a:t> </a:t>
          </a:r>
          <a:endParaRPr lang="en-US" sz="1800" kern="1200" dirty="0"/>
        </a:p>
      </dsp:txBody>
      <dsp:txXfrm>
        <a:off x="1744020" y="1259436"/>
        <a:ext cx="4741559" cy="773942"/>
      </dsp:txXfrm>
    </dsp:sp>
    <dsp:sp modelId="{A228BCD3-1C4D-4248-9E20-164DCEC2AD74}">
      <dsp:nvSpPr>
        <dsp:cNvPr id="0" name=""/>
        <dsp:cNvSpPr/>
      </dsp:nvSpPr>
      <dsp:spPr>
        <a:xfrm rot="5400000">
          <a:off x="3960656" y="2078009"/>
          <a:ext cx="308287" cy="3699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-5400000">
        <a:off x="4003817" y="2108837"/>
        <a:ext cx="221966" cy="215801"/>
      </dsp:txXfrm>
    </dsp:sp>
    <dsp:sp modelId="{1FBE589B-B9F2-2B4A-AAA9-9ECF29F658DF}">
      <dsp:nvSpPr>
        <dsp:cNvPr id="0" name=""/>
        <dsp:cNvSpPr/>
      </dsp:nvSpPr>
      <dsp:spPr>
        <a:xfrm>
          <a:off x="1719942" y="2468506"/>
          <a:ext cx="4789715" cy="8220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kern="1200" dirty="0" smtClean="0"/>
            <a:t>Aliquot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information</a:t>
          </a:r>
          <a:endParaRPr lang="en-US" sz="1800" kern="1200" dirty="0"/>
        </a:p>
      </dsp:txBody>
      <dsp:txXfrm>
        <a:off x="1744020" y="2492584"/>
        <a:ext cx="4741559" cy="773942"/>
      </dsp:txXfrm>
    </dsp:sp>
    <dsp:sp modelId="{836CA0F9-8905-B14B-B1E6-918AB2FF0961}">
      <dsp:nvSpPr>
        <dsp:cNvPr id="0" name=""/>
        <dsp:cNvSpPr/>
      </dsp:nvSpPr>
      <dsp:spPr>
        <a:xfrm rot="5400000">
          <a:off x="3960656" y="3311157"/>
          <a:ext cx="308287" cy="3699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-5400000">
        <a:off x="4003817" y="3341985"/>
        <a:ext cx="221966" cy="215801"/>
      </dsp:txXfrm>
    </dsp:sp>
    <dsp:sp modelId="{F59CA7D3-70C8-1641-A3B4-5945A4A07DA6}">
      <dsp:nvSpPr>
        <dsp:cNvPr id="0" name=""/>
        <dsp:cNvSpPr/>
      </dsp:nvSpPr>
      <dsp:spPr>
        <a:xfrm>
          <a:off x="1701800" y="3701654"/>
          <a:ext cx="4825999" cy="8220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kern="1200" dirty="0" smtClean="0"/>
            <a:t>File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information and download</a:t>
          </a:r>
          <a:endParaRPr lang="en-US" sz="1800" kern="1200" dirty="0"/>
        </a:p>
      </dsp:txBody>
      <dsp:txXfrm>
        <a:off x="1725878" y="3725732"/>
        <a:ext cx="4777843" cy="7739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8FFF67-9594-CA4A-82C9-5E434B2E4E88}">
      <dsp:nvSpPr>
        <dsp:cNvPr id="0" name=""/>
        <dsp:cNvSpPr/>
      </dsp:nvSpPr>
      <dsp:spPr>
        <a:xfrm>
          <a:off x="1716731" y="2209"/>
          <a:ext cx="4796137" cy="822098"/>
        </a:xfrm>
        <a:prstGeom prst="roundRect">
          <a:avLst>
            <a:gd name="adj" fmla="val 10000"/>
          </a:avLst>
        </a:prstGeom>
        <a:solidFill>
          <a:schemeClr val="accent6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b="1" kern="1200" dirty="0" smtClean="0">
              <a:solidFill>
                <a:srgbClr val="FF0000"/>
              </a:solidFill>
            </a:rPr>
            <a:t>Project</a:t>
          </a:r>
          <a:r>
            <a:rPr lang="zh-CN" altLang="en-US" sz="1800" b="1" kern="1200" dirty="0" smtClean="0">
              <a:solidFill>
                <a:srgbClr val="FF0000"/>
              </a:solidFill>
            </a:rPr>
            <a:t> </a:t>
          </a:r>
          <a:r>
            <a:rPr lang="en-US" altLang="zh-CN" sz="1800" b="1" kern="1200" dirty="0" smtClean="0">
              <a:solidFill>
                <a:srgbClr val="FF0000"/>
              </a:solidFill>
            </a:rPr>
            <a:t>information</a:t>
          </a:r>
          <a:r>
            <a:rPr lang="zh-CN" altLang="en-US" sz="1800" b="1" kern="1200" dirty="0" smtClean="0">
              <a:solidFill>
                <a:srgbClr val="FF0000"/>
              </a:solidFill>
            </a:rPr>
            <a:t> </a:t>
          </a:r>
          <a:r>
            <a:rPr lang="en-US" altLang="zh-CN" sz="1800" b="1" kern="1200" dirty="0" smtClean="0">
              <a:solidFill>
                <a:srgbClr val="FF0000"/>
              </a:solidFill>
            </a:rPr>
            <a:t>and</a:t>
          </a:r>
          <a:r>
            <a:rPr lang="zh-CN" altLang="en-US" sz="1800" b="1" kern="1200" dirty="0" smtClean="0">
              <a:solidFill>
                <a:srgbClr val="FF0000"/>
              </a:solidFill>
            </a:rPr>
            <a:t> </a:t>
          </a:r>
          <a:r>
            <a:rPr lang="en-US" altLang="zh-CN" sz="1800" b="1" kern="1200" dirty="0" smtClean="0">
              <a:solidFill>
                <a:srgbClr val="FF0000"/>
              </a:solidFill>
            </a:rPr>
            <a:t>general</a:t>
          </a:r>
          <a:r>
            <a:rPr lang="zh-CN" altLang="en-US" sz="1800" b="1" kern="1200" dirty="0" smtClean="0">
              <a:solidFill>
                <a:srgbClr val="FF0000"/>
              </a:solidFill>
            </a:rPr>
            <a:t> </a:t>
          </a:r>
          <a:r>
            <a:rPr lang="en-US" altLang="zh-CN" sz="1800" b="1" kern="1200" dirty="0" smtClean="0">
              <a:solidFill>
                <a:srgbClr val="FF0000"/>
              </a:solidFill>
            </a:rPr>
            <a:t>file</a:t>
          </a:r>
          <a:r>
            <a:rPr lang="zh-CN" altLang="en-US" sz="1800" b="1" kern="1200" dirty="0" smtClean="0">
              <a:solidFill>
                <a:srgbClr val="FF0000"/>
              </a:solidFill>
            </a:rPr>
            <a:t> </a:t>
          </a:r>
          <a:r>
            <a:rPr lang="en-US" altLang="zh-CN" sz="1800" b="1" kern="1200" dirty="0" smtClean="0">
              <a:solidFill>
                <a:srgbClr val="FF0000"/>
              </a:solidFill>
            </a:rPr>
            <a:t>information</a:t>
          </a:r>
          <a:endParaRPr lang="en-US" sz="1800" b="1" kern="1200" dirty="0">
            <a:solidFill>
              <a:srgbClr val="FF0000"/>
            </a:solidFill>
          </a:endParaRPr>
        </a:p>
      </dsp:txBody>
      <dsp:txXfrm>
        <a:off x="1740809" y="26287"/>
        <a:ext cx="4747981" cy="773942"/>
      </dsp:txXfrm>
    </dsp:sp>
    <dsp:sp modelId="{3B237E49-DE34-E14A-97D1-7CB07C5A1BAE}">
      <dsp:nvSpPr>
        <dsp:cNvPr id="0" name=""/>
        <dsp:cNvSpPr/>
      </dsp:nvSpPr>
      <dsp:spPr>
        <a:xfrm rot="5400000">
          <a:off x="3960656" y="844861"/>
          <a:ext cx="308287" cy="3699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-5400000">
        <a:off x="4003817" y="875689"/>
        <a:ext cx="221966" cy="215801"/>
      </dsp:txXfrm>
    </dsp:sp>
    <dsp:sp modelId="{7BC2A2D7-75BC-074C-8FDC-DB5B3A56E97D}">
      <dsp:nvSpPr>
        <dsp:cNvPr id="0" name=""/>
        <dsp:cNvSpPr/>
      </dsp:nvSpPr>
      <dsp:spPr>
        <a:xfrm>
          <a:off x="1719942" y="1235358"/>
          <a:ext cx="4789715" cy="8220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kern="1200" dirty="0" smtClean="0"/>
            <a:t>Case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information</a:t>
          </a:r>
          <a:r>
            <a:rPr lang="zh-CN" altLang="en-US" sz="1800" kern="1200" dirty="0" smtClean="0"/>
            <a:t> </a:t>
          </a:r>
          <a:endParaRPr lang="en-US" sz="1800" kern="1200" dirty="0"/>
        </a:p>
      </dsp:txBody>
      <dsp:txXfrm>
        <a:off x="1744020" y="1259436"/>
        <a:ext cx="4741559" cy="773942"/>
      </dsp:txXfrm>
    </dsp:sp>
    <dsp:sp modelId="{A228BCD3-1C4D-4248-9E20-164DCEC2AD74}">
      <dsp:nvSpPr>
        <dsp:cNvPr id="0" name=""/>
        <dsp:cNvSpPr/>
      </dsp:nvSpPr>
      <dsp:spPr>
        <a:xfrm rot="5400000">
          <a:off x="3960656" y="2078009"/>
          <a:ext cx="308287" cy="3699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-5400000">
        <a:off x="4003817" y="2108837"/>
        <a:ext cx="221966" cy="215801"/>
      </dsp:txXfrm>
    </dsp:sp>
    <dsp:sp modelId="{1FBE589B-B9F2-2B4A-AAA9-9ECF29F658DF}">
      <dsp:nvSpPr>
        <dsp:cNvPr id="0" name=""/>
        <dsp:cNvSpPr/>
      </dsp:nvSpPr>
      <dsp:spPr>
        <a:xfrm>
          <a:off x="1719942" y="2468506"/>
          <a:ext cx="4789715" cy="8220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kern="1200" dirty="0" smtClean="0"/>
            <a:t>Aliquot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information</a:t>
          </a:r>
          <a:endParaRPr lang="en-US" sz="1800" kern="1200" dirty="0"/>
        </a:p>
      </dsp:txBody>
      <dsp:txXfrm>
        <a:off x="1744020" y="2492584"/>
        <a:ext cx="4741559" cy="773942"/>
      </dsp:txXfrm>
    </dsp:sp>
    <dsp:sp modelId="{836CA0F9-8905-B14B-B1E6-918AB2FF0961}">
      <dsp:nvSpPr>
        <dsp:cNvPr id="0" name=""/>
        <dsp:cNvSpPr/>
      </dsp:nvSpPr>
      <dsp:spPr>
        <a:xfrm rot="5400000">
          <a:off x="3960656" y="3311157"/>
          <a:ext cx="308287" cy="3699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-5400000">
        <a:off x="4003817" y="3341985"/>
        <a:ext cx="221966" cy="215801"/>
      </dsp:txXfrm>
    </dsp:sp>
    <dsp:sp modelId="{F59CA7D3-70C8-1641-A3B4-5945A4A07DA6}">
      <dsp:nvSpPr>
        <dsp:cNvPr id="0" name=""/>
        <dsp:cNvSpPr/>
      </dsp:nvSpPr>
      <dsp:spPr>
        <a:xfrm>
          <a:off x="1701800" y="3701654"/>
          <a:ext cx="4825999" cy="8220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kern="1200" dirty="0" smtClean="0"/>
            <a:t>File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information and download</a:t>
          </a:r>
          <a:endParaRPr lang="en-US" sz="1800" kern="1200" dirty="0"/>
        </a:p>
      </dsp:txBody>
      <dsp:txXfrm>
        <a:off x="1725878" y="3725732"/>
        <a:ext cx="4777843" cy="77394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8FFF67-9594-CA4A-82C9-5E434B2E4E88}">
      <dsp:nvSpPr>
        <dsp:cNvPr id="0" name=""/>
        <dsp:cNvSpPr/>
      </dsp:nvSpPr>
      <dsp:spPr>
        <a:xfrm>
          <a:off x="1716731" y="2209"/>
          <a:ext cx="4796137" cy="8220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kern="1200" dirty="0" smtClean="0"/>
            <a:t>Project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information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and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general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file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information</a:t>
          </a:r>
          <a:endParaRPr lang="en-US" sz="1800" kern="1200" dirty="0"/>
        </a:p>
      </dsp:txBody>
      <dsp:txXfrm>
        <a:off x="1740809" y="26287"/>
        <a:ext cx="4747981" cy="773942"/>
      </dsp:txXfrm>
    </dsp:sp>
    <dsp:sp modelId="{3B237E49-DE34-E14A-97D1-7CB07C5A1BAE}">
      <dsp:nvSpPr>
        <dsp:cNvPr id="0" name=""/>
        <dsp:cNvSpPr/>
      </dsp:nvSpPr>
      <dsp:spPr>
        <a:xfrm rot="5400000">
          <a:off x="3960656" y="844861"/>
          <a:ext cx="308287" cy="3699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-5400000">
        <a:off x="4003817" y="875689"/>
        <a:ext cx="221966" cy="215801"/>
      </dsp:txXfrm>
    </dsp:sp>
    <dsp:sp modelId="{7BC2A2D7-75BC-074C-8FDC-DB5B3A56E97D}">
      <dsp:nvSpPr>
        <dsp:cNvPr id="0" name=""/>
        <dsp:cNvSpPr/>
      </dsp:nvSpPr>
      <dsp:spPr>
        <a:xfrm>
          <a:off x="1719942" y="1235358"/>
          <a:ext cx="4789715" cy="822098"/>
        </a:xfrm>
        <a:prstGeom prst="roundRect">
          <a:avLst>
            <a:gd name="adj" fmla="val 10000"/>
          </a:avLst>
        </a:prstGeom>
        <a:solidFill>
          <a:schemeClr val="accent6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b="1" kern="1200" dirty="0" smtClean="0">
              <a:solidFill>
                <a:srgbClr val="FF0000"/>
              </a:solidFill>
            </a:rPr>
            <a:t>Case</a:t>
          </a:r>
          <a:r>
            <a:rPr lang="zh-CN" altLang="en-US" sz="1800" b="1" kern="1200" dirty="0" smtClean="0">
              <a:solidFill>
                <a:srgbClr val="FF0000"/>
              </a:solidFill>
            </a:rPr>
            <a:t> </a:t>
          </a:r>
          <a:r>
            <a:rPr lang="en-US" altLang="zh-CN" sz="1800" b="1" kern="1200" dirty="0" smtClean="0">
              <a:solidFill>
                <a:srgbClr val="FF0000"/>
              </a:solidFill>
            </a:rPr>
            <a:t>information</a:t>
          </a:r>
          <a:r>
            <a:rPr lang="zh-CN" altLang="en-US" sz="1800" b="1" kern="1200" dirty="0" smtClean="0">
              <a:solidFill>
                <a:srgbClr val="FF0000"/>
              </a:solidFill>
            </a:rPr>
            <a:t> </a:t>
          </a:r>
          <a:endParaRPr lang="en-US" sz="1800" b="1" kern="1200" dirty="0">
            <a:solidFill>
              <a:srgbClr val="FF0000"/>
            </a:solidFill>
          </a:endParaRPr>
        </a:p>
      </dsp:txBody>
      <dsp:txXfrm>
        <a:off x="1744020" y="1259436"/>
        <a:ext cx="4741559" cy="773942"/>
      </dsp:txXfrm>
    </dsp:sp>
    <dsp:sp modelId="{A228BCD3-1C4D-4248-9E20-164DCEC2AD74}">
      <dsp:nvSpPr>
        <dsp:cNvPr id="0" name=""/>
        <dsp:cNvSpPr/>
      </dsp:nvSpPr>
      <dsp:spPr>
        <a:xfrm rot="5400000">
          <a:off x="3960656" y="2078009"/>
          <a:ext cx="308287" cy="3699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-5400000">
        <a:off x="4003817" y="2108837"/>
        <a:ext cx="221966" cy="215801"/>
      </dsp:txXfrm>
    </dsp:sp>
    <dsp:sp modelId="{1FBE589B-B9F2-2B4A-AAA9-9ECF29F658DF}">
      <dsp:nvSpPr>
        <dsp:cNvPr id="0" name=""/>
        <dsp:cNvSpPr/>
      </dsp:nvSpPr>
      <dsp:spPr>
        <a:xfrm>
          <a:off x="1719942" y="2468506"/>
          <a:ext cx="4789715" cy="8220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kern="1200" dirty="0" smtClean="0"/>
            <a:t>Aliquot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information</a:t>
          </a:r>
          <a:endParaRPr lang="en-US" sz="1800" kern="1200" dirty="0"/>
        </a:p>
      </dsp:txBody>
      <dsp:txXfrm>
        <a:off x="1744020" y="2492584"/>
        <a:ext cx="4741559" cy="773942"/>
      </dsp:txXfrm>
    </dsp:sp>
    <dsp:sp modelId="{836CA0F9-8905-B14B-B1E6-918AB2FF0961}">
      <dsp:nvSpPr>
        <dsp:cNvPr id="0" name=""/>
        <dsp:cNvSpPr/>
      </dsp:nvSpPr>
      <dsp:spPr>
        <a:xfrm rot="5400000">
          <a:off x="3960656" y="3311157"/>
          <a:ext cx="308287" cy="3699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-5400000">
        <a:off x="4003817" y="3341985"/>
        <a:ext cx="221966" cy="215801"/>
      </dsp:txXfrm>
    </dsp:sp>
    <dsp:sp modelId="{F59CA7D3-70C8-1641-A3B4-5945A4A07DA6}">
      <dsp:nvSpPr>
        <dsp:cNvPr id="0" name=""/>
        <dsp:cNvSpPr/>
      </dsp:nvSpPr>
      <dsp:spPr>
        <a:xfrm>
          <a:off x="1701800" y="3701654"/>
          <a:ext cx="4825999" cy="8220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kern="1200" dirty="0" smtClean="0"/>
            <a:t>File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information and download</a:t>
          </a:r>
          <a:endParaRPr lang="en-US" sz="1800" kern="1200" dirty="0"/>
        </a:p>
      </dsp:txBody>
      <dsp:txXfrm>
        <a:off x="1725878" y="3725732"/>
        <a:ext cx="4777843" cy="77394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8FFF67-9594-CA4A-82C9-5E434B2E4E88}">
      <dsp:nvSpPr>
        <dsp:cNvPr id="0" name=""/>
        <dsp:cNvSpPr/>
      </dsp:nvSpPr>
      <dsp:spPr>
        <a:xfrm>
          <a:off x="1716731" y="2209"/>
          <a:ext cx="4796137" cy="8220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kern="1200" dirty="0" smtClean="0"/>
            <a:t>Project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information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and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general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file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information</a:t>
          </a:r>
          <a:endParaRPr lang="en-US" sz="1800" kern="1200" dirty="0"/>
        </a:p>
      </dsp:txBody>
      <dsp:txXfrm>
        <a:off x="1740809" y="26287"/>
        <a:ext cx="4747981" cy="773942"/>
      </dsp:txXfrm>
    </dsp:sp>
    <dsp:sp modelId="{3B237E49-DE34-E14A-97D1-7CB07C5A1BAE}">
      <dsp:nvSpPr>
        <dsp:cNvPr id="0" name=""/>
        <dsp:cNvSpPr/>
      </dsp:nvSpPr>
      <dsp:spPr>
        <a:xfrm rot="5400000">
          <a:off x="3960656" y="844861"/>
          <a:ext cx="308287" cy="3699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-5400000">
        <a:off x="4003817" y="875689"/>
        <a:ext cx="221966" cy="215801"/>
      </dsp:txXfrm>
    </dsp:sp>
    <dsp:sp modelId="{7BC2A2D7-75BC-074C-8FDC-DB5B3A56E97D}">
      <dsp:nvSpPr>
        <dsp:cNvPr id="0" name=""/>
        <dsp:cNvSpPr/>
      </dsp:nvSpPr>
      <dsp:spPr>
        <a:xfrm>
          <a:off x="1719942" y="1235358"/>
          <a:ext cx="4789715" cy="82209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kern="1200" dirty="0" smtClean="0"/>
            <a:t>Case</a:t>
          </a:r>
          <a:r>
            <a:rPr lang="zh-CN" altLang="en-US" sz="1800" kern="1200" dirty="0" smtClean="0"/>
            <a:t> </a:t>
          </a:r>
          <a:r>
            <a:rPr lang="en-US" altLang="zh-CN" sz="1800" kern="1200" dirty="0" smtClean="0"/>
            <a:t>information</a:t>
          </a:r>
          <a:r>
            <a:rPr lang="zh-CN" altLang="en-US" sz="1800" kern="1200" dirty="0" smtClean="0"/>
            <a:t> </a:t>
          </a:r>
          <a:endParaRPr lang="en-US" sz="1800" kern="1200" dirty="0"/>
        </a:p>
      </dsp:txBody>
      <dsp:txXfrm>
        <a:off x="1744020" y="1259436"/>
        <a:ext cx="4741559" cy="773942"/>
      </dsp:txXfrm>
    </dsp:sp>
    <dsp:sp modelId="{A228BCD3-1C4D-4248-9E20-164DCEC2AD74}">
      <dsp:nvSpPr>
        <dsp:cNvPr id="0" name=""/>
        <dsp:cNvSpPr/>
      </dsp:nvSpPr>
      <dsp:spPr>
        <a:xfrm rot="5400000">
          <a:off x="3960656" y="2078009"/>
          <a:ext cx="308287" cy="3699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-5400000">
        <a:off x="4003817" y="2108837"/>
        <a:ext cx="221966" cy="215801"/>
      </dsp:txXfrm>
    </dsp:sp>
    <dsp:sp modelId="{1FBE589B-B9F2-2B4A-AAA9-9ECF29F658DF}">
      <dsp:nvSpPr>
        <dsp:cNvPr id="0" name=""/>
        <dsp:cNvSpPr/>
      </dsp:nvSpPr>
      <dsp:spPr>
        <a:xfrm>
          <a:off x="1719942" y="2468506"/>
          <a:ext cx="4789715" cy="822098"/>
        </a:xfrm>
        <a:prstGeom prst="roundRect">
          <a:avLst>
            <a:gd name="adj" fmla="val 10000"/>
          </a:avLst>
        </a:prstGeom>
        <a:solidFill>
          <a:schemeClr val="accent6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b="1" kern="1200" dirty="0" smtClean="0">
              <a:solidFill>
                <a:srgbClr val="FF0000"/>
              </a:solidFill>
            </a:rPr>
            <a:t>Aliquot</a:t>
          </a:r>
          <a:r>
            <a:rPr lang="zh-CN" altLang="en-US" sz="1800" b="1" kern="1200" dirty="0" smtClean="0">
              <a:solidFill>
                <a:srgbClr val="FF0000"/>
              </a:solidFill>
            </a:rPr>
            <a:t> </a:t>
          </a:r>
          <a:r>
            <a:rPr lang="en-US" altLang="zh-CN" sz="1800" b="1" kern="1200" dirty="0" smtClean="0">
              <a:solidFill>
                <a:srgbClr val="FF0000"/>
              </a:solidFill>
            </a:rPr>
            <a:t>information</a:t>
          </a:r>
          <a:endParaRPr lang="en-US" sz="1800" b="1" kern="1200" dirty="0">
            <a:solidFill>
              <a:srgbClr val="FF0000"/>
            </a:solidFill>
          </a:endParaRPr>
        </a:p>
      </dsp:txBody>
      <dsp:txXfrm>
        <a:off x="1744020" y="2492584"/>
        <a:ext cx="4741559" cy="773942"/>
      </dsp:txXfrm>
    </dsp:sp>
    <dsp:sp modelId="{836CA0F9-8905-B14B-B1E6-918AB2FF0961}">
      <dsp:nvSpPr>
        <dsp:cNvPr id="0" name=""/>
        <dsp:cNvSpPr/>
      </dsp:nvSpPr>
      <dsp:spPr>
        <a:xfrm rot="5400000">
          <a:off x="3960656" y="3311157"/>
          <a:ext cx="308287" cy="369944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kern="1200"/>
        </a:p>
      </dsp:txBody>
      <dsp:txXfrm rot="-5400000">
        <a:off x="4003817" y="3341985"/>
        <a:ext cx="221966" cy="215801"/>
      </dsp:txXfrm>
    </dsp:sp>
    <dsp:sp modelId="{F59CA7D3-70C8-1641-A3B4-5945A4A07DA6}">
      <dsp:nvSpPr>
        <dsp:cNvPr id="0" name=""/>
        <dsp:cNvSpPr/>
      </dsp:nvSpPr>
      <dsp:spPr>
        <a:xfrm>
          <a:off x="1701800" y="3701654"/>
          <a:ext cx="4825999" cy="822098"/>
        </a:xfrm>
        <a:prstGeom prst="roundRect">
          <a:avLst>
            <a:gd name="adj" fmla="val 10000"/>
          </a:avLst>
        </a:prstGeom>
        <a:solidFill>
          <a:schemeClr val="accent6">
            <a:lumMod val="60000"/>
            <a:lumOff val="40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800" b="1" kern="1200" dirty="0" smtClean="0">
              <a:solidFill>
                <a:srgbClr val="FF0000"/>
              </a:solidFill>
            </a:rPr>
            <a:t>File</a:t>
          </a:r>
          <a:r>
            <a:rPr lang="zh-CN" altLang="en-US" sz="1800" b="1" kern="1200" dirty="0" smtClean="0">
              <a:solidFill>
                <a:srgbClr val="FF0000"/>
              </a:solidFill>
            </a:rPr>
            <a:t> </a:t>
          </a:r>
          <a:r>
            <a:rPr lang="en-US" altLang="zh-CN" sz="1800" b="1" kern="1200" dirty="0" smtClean="0">
              <a:solidFill>
                <a:srgbClr val="FF0000"/>
              </a:solidFill>
            </a:rPr>
            <a:t>information and download</a:t>
          </a:r>
          <a:endParaRPr lang="en-US" sz="1800" b="1" kern="1200" dirty="0">
            <a:solidFill>
              <a:srgbClr val="FF0000"/>
            </a:solidFill>
          </a:endParaRPr>
        </a:p>
      </dsp:txBody>
      <dsp:txXfrm>
        <a:off x="1725878" y="3725732"/>
        <a:ext cx="4777843" cy="7739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D94A3C-24C5-ED4F-B657-B7CD39740AEA}" type="datetimeFigureOut">
              <a:rPr lang="en-US" smtClean="0"/>
              <a:t>30/07/16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66A02C-7CB9-D84D-94A6-70A2330E4B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730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TCGA has changed a lot since the program was finished.</a:t>
            </a:r>
          </a:p>
          <a:p>
            <a:r>
              <a:rPr lang="en-US" dirty="0" smtClean="0"/>
              <a:t>Old</a:t>
            </a:r>
            <a:r>
              <a:rPr lang="zh-CN" altLang="en-US" dirty="0" smtClean="0"/>
              <a:t> </a:t>
            </a:r>
            <a:r>
              <a:rPr lang="en-US" altLang="zh-CN" dirty="0" smtClean="0"/>
              <a:t>TCGA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stored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Archive</a:t>
            </a:r>
            <a:r>
              <a:rPr lang="zh-CN" altLang="en-US" dirty="0" smtClean="0"/>
              <a:t>.</a:t>
            </a:r>
            <a:endParaRPr lang="en-US" altLang="zh-CN" dirty="0" smtClean="0"/>
          </a:p>
          <a:p>
            <a:r>
              <a:rPr lang="en-US" altLang="zh-CN" dirty="0" smtClean="0"/>
              <a:t>The most obvious differences</a:t>
            </a:r>
            <a:r>
              <a:rPr lang="en-US" altLang="zh-CN" baseline="0" dirty="0" smtClean="0"/>
              <a:t> showed as green.</a:t>
            </a:r>
          </a:p>
          <a:p>
            <a:endParaRPr lang="en-US" altLang="zh-CN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A02C-7CB9-D84D-94A6-70A2330E4BD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0438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no</a:t>
            </a:r>
            <a:r>
              <a:rPr lang="zh-CN" altLang="en-US" dirty="0" smtClean="0"/>
              <a:t> </a:t>
            </a:r>
            <a:r>
              <a:rPr lang="en-US" altLang="zh-CN" dirty="0" smtClean="0"/>
              <a:t>information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about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workflow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Archive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A02C-7CB9-D84D-94A6-70A2330E4BD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8353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A02C-7CB9-D84D-94A6-70A2330E4BD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147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program put information of projects, cases, and all files as </a:t>
            </a:r>
            <a:r>
              <a:rPr lang="en-US" dirty="0" err="1" smtClean="0"/>
              <a:t>project_id_type.tab</a:t>
            </a:r>
            <a:r>
              <a:rPr lang="en-US" dirty="0" smtClean="0"/>
              <a:t>, general information as </a:t>
            </a:r>
            <a:r>
              <a:rPr lang="en-US" dirty="0" err="1" smtClean="0"/>
              <a:t>project_id_statistics</a:t>
            </a:r>
            <a:r>
              <a:rPr lang="en-US" dirty="0" smtClean="0"/>
              <a:t>, barcode </a:t>
            </a:r>
            <a:r>
              <a:rPr lang="en-US" dirty="0" err="1" smtClean="0"/>
              <a:t>uuid</a:t>
            </a:r>
            <a:r>
              <a:rPr lang="en-US" dirty="0" smtClean="0"/>
              <a:t> links as </a:t>
            </a:r>
            <a:r>
              <a:rPr lang="en-US" dirty="0" err="1" smtClean="0"/>
              <a:t>project_id_barcode_uuid</a:t>
            </a:r>
            <a:r>
              <a:rPr lang="en-US" dirty="0" smtClean="0"/>
              <a:t>, aliquot usage as </a:t>
            </a:r>
            <a:r>
              <a:rPr lang="en-US" dirty="0" err="1" smtClean="0"/>
              <a:t>project_id_case_relationship</a:t>
            </a:r>
            <a:r>
              <a:rPr lang="en-US" dirty="0" smtClean="0"/>
              <a:t>.</a:t>
            </a:r>
          </a:p>
          <a:p>
            <a:r>
              <a:rPr lang="en-US" dirty="0" smtClean="0"/>
              <a:t>Construct directory named </a:t>
            </a:r>
            <a:r>
              <a:rPr lang="en-US" dirty="0" err="1" smtClean="0"/>
              <a:t>case_id</a:t>
            </a:r>
            <a:r>
              <a:rPr lang="en-US" dirty="0" smtClean="0"/>
              <a:t>, put all file information of a case in it, and all download file in it </a:t>
            </a:r>
            <a:r>
              <a:rPr lang="en-US" dirty="0" err="1" smtClean="0"/>
              <a:t>seperately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A02C-7CB9-D84D-94A6-70A2330E4BD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6204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colorectal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A02C-7CB9-D84D-94A6-70A2330E4BD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641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err="1" smtClean="0"/>
              <a:t>transcirptome</a:t>
            </a:r>
            <a:r>
              <a:rPr lang="en-US" baseline="0" dirty="0" smtClean="0"/>
              <a:t> profiling data as an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A02C-7CB9-D84D-94A6-70A2330E4BD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5358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Adrenal Gland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A02C-7CB9-D84D-94A6-70A2330E4BD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6389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A02C-7CB9-D84D-94A6-70A2330E4BD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317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A02C-7CB9-D84D-94A6-70A2330E4BD4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4133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Disease</a:t>
            </a:r>
            <a:r>
              <a:rPr lang="zh-CN" altLang="en-US" dirty="0" smtClean="0"/>
              <a:t> </a:t>
            </a:r>
            <a:r>
              <a:rPr lang="en-US" dirty="0" smtClean="0"/>
              <a:t>Test</a:t>
            </a:r>
            <a:r>
              <a:rPr lang="en-US" altLang="zh-CN" dirty="0" smtClean="0"/>
              <a:t>,</a:t>
            </a:r>
            <a:r>
              <a:rPr lang="zh-CN" altLang="en-US" dirty="0" smtClean="0"/>
              <a:t>  </a:t>
            </a:r>
            <a:r>
              <a:rPr lang="en-US" altLang="zh-CN" dirty="0" smtClean="0"/>
              <a:t>treatment</a:t>
            </a:r>
            <a:r>
              <a:rPr lang="zh-CN" altLang="en-US" dirty="0" smtClean="0"/>
              <a:t>&amp;</a:t>
            </a:r>
            <a:r>
              <a:rPr lang="en-US" altLang="zh-CN" dirty="0" smtClean="0"/>
              <a:t>therapy,</a:t>
            </a:r>
            <a:r>
              <a:rPr lang="zh-CN" altLang="en-US" dirty="0" smtClean="0"/>
              <a:t> </a:t>
            </a:r>
            <a:r>
              <a:rPr lang="en-US" altLang="zh-CN" dirty="0" smtClean="0"/>
              <a:t>metastasis,</a:t>
            </a:r>
            <a:r>
              <a:rPr lang="zh-CN" altLang="en-US" dirty="0" smtClean="0"/>
              <a:t>  </a:t>
            </a:r>
            <a:r>
              <a:rPr lang="en-US" altLang="zh-CN" dirty="0" smtClean="0"/>
              <a:t>tissue</a:t>
            </a:r>
            <a:r>
              <a:rPr lang="zh-CN" altLang="en-US" dirty="0" smtClean="0"/>
              <a:t>&amp;</a:t>
            </a:r>
            <a:r>
              <a:rPr lang="en-US" altLang="zh-CN" dirty="0" smtClean="0"/>
              <a:t>cell,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details</a:t>
            </a:r>
            <a:r>
              <a:rPr lang="zh-CN" altLang="en-US" dirty="0" smtClean="0"/>
              <a:t> </a:t>
            </a:r>
            <a:r>
              <a:rPr lang="en-US" altLang="zh-CN" dirty="0" smtClean="0"/>
              <a:t>as</a:t>
            </a:r>
            <a:r>
              <a:rPr lang="zh-CN" altLang="en-US" dirty="0" smtClean="0"/>
              <a:t> </a:t>
            </a:r>
            <a:r>
              <a:rPr lang="en-US" altLang="zh-CN" dirty="0" smtClean="0"/>
              <a:t>well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A02C-7CB9-D84D-94A6-70A2330E4BD4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3264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New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unfinished,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holes,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little</a:t>
            </a:r>
            <a:r>
              <a:rPr lang="zh-CN" altLang="en-US" dirty="0" smtClean="0"/>
              <a:t> </a:t>
            </a:r>
            <a:r>
              <a:rPr lang="en-US" altLang="zh-CN" dirty="0" smtClean="0"/>
              <a:t>slower,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sometimes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limited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choice.</a:t>
            </a:r>
          </a:p>
          <a:p>
            <a:r>
              <a:rPr lang="en-US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good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searching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downloading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data.</a:t>
            </a:r>
          </a:p>
          <a:p>
            <a:r>
              <a:rPr lang="en-US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unclean,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holes,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Colaprico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A, Silva TC, Olsen C,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Garofano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L, Cava C,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Garolini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D,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Sabedot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T, Malta TM,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Pagnotta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SM,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Castiglioni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I,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Ceccarelli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M,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Bontempi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G and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Noushmehr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H (2015). “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TCGAbiolinks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 An R/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Bioconductor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package for integrative analysis of TCGA data.” </a:t>
            </a:r>
            <a:r>
              <a:rPr lang="en-US" sz="12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Nucleic Acids Research</a:t>
            </a:r>
            <a:r>
              <a:rPr lang="en-US" sz="120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A02C-7CB9-D84D-94A6-70A2330E4BD4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0357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u="sng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 longer</a:t>
            </a:r>
            <a:r>
              <a:rPr lang="en-US" sz="1200" u="sng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useful: </a:t>
            </a:r>
            <a:r>
              <a:rPr lang="en-US" sz="1200" u="sng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</a:t>
            </a:r>
            <a:r>
              <a:rPr lang="en-US" sz="1200" u="sng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tcga-data.nci.nih.gov</a:t>
            </a:r>
            <a:r>
              <a:rPr lang="en-US" sz="1200" u="sng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1200" u="sng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uuid</a:t>
            </a:r>
            <a:r>
              <a:rPr lang="en-US" sz="1200" u="sng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1200" u="sng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uuidws</a:t>
            </a:r>
            <a:r>
              <a:rPr lang="en-US" sz="1200" u="sng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/mapping/</a:t>
            </a:r>
            <a:r>
              <a:rPr lang="en-US" sz="1200" u="sng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json</a:t>
            </a:r>
            <a:r>
              <a:rPr lang="en-US" sz="1200" u="sng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/barcode/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https://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tcga-data.nci.nih.gov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uuid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uuidws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/mapping/xml/barcode/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Also the format of clinic data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now is quite strange XML.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A02C-7CB9-D84D-94A6-70A2330E4BD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1175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A02C-7CB9-D84D-94A6-70A2330E4BD4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5667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red</a:t>
            </a:r>
            <a:r>
              <a:rPr lang="zh-CN" altLang="en-US" dirty="0" smtClean="0"/>
              <a:t> </a:t>
            </a:r>
            <a:r>
              <a:rPr lang="en-US" altLang="zh-CN" dirty="0" smtClean="0"/>
              <a:t>ones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open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r>
              <a:rPr lang="en-US" dirty="0" smtClean="0"/>
              <a:t>Most</a:t>
            </a:r>
            <a:r>
              <a:rPr lang="zh-CN" altLang="en-US" dirty="0" smtClean="0"/>
              <a:t> </a:t>
            </a:r>
            <a:r>
              <a:rPr lang="en-US" altLang="zh-CN" dirty="0" smtClean="0"/>
              <a:t>clinical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stored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seperately</a:t>
            </a:r>
            <a:r>
              <a:rPr lang="zh-CN" altLang="en-US" dirty="0" smtClean="0"/>
              <a:t>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A02C-7CB9-D84D-94A6-70A2330E4BD4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43440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red</a:t>
            </a:r>
            <a:r>
              <a:rPr lang="zh-CN" altLang="en-US" dirty="0" smtClean="0"/>
              <a:t> </a:t>
            </a:r>
            <a:r>
              <a:rPr lang="en-US" altLang="zh-CN" dirty="0" smtClean="0"/>
              <a:t>ones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open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r>
              <a:rPr lang="en-US" dirty="0" smtClean="0"/>
              <a:t>Most</a:t>
            </a:r>
            <a:r>
              <a:rPr lang="zh-CN" altLang="en-US" dirty="0" smtClean="0"/>
              <a:t> </a:t>
            </a:r>
            <a:r>
              <a:rPr lang="en-US" altLang="zh-CN" dirty="0" smtClean="0"/>
              <a:t>clinical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stored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seperately</a:t>
            </a:r>
            <a:r>
              <a:rPr lang="zh-CN" altLang="en-US" dirty="0" smtClean="0"/>
              <a:t>,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A02C-7CB9-D84D-94A6-70A2330E4BD4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434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Endpoint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format(TSV),</a:t>
            </a:r>
            <a:r>
              <a:rPr lang="zh-CN" altLang="en-US" dirty="0" smtClean="0"/>
              <a:t> </a:t>
            </a:r>
            <a:r>
              <a:rPr lang="en-US" altLang="zh-CN" dirty="0" smtClean="0"/>
              <a:t>fields,</a:t>
            </a:r>
            <a:r>
              <a:rPr lang="zh-CN" altLang="en-US" dirty="0" smtClean="0"/>
              <a:t> </a:t>
            </a:r>
            <a:r>
              <a:rPr lang="en-US" altLang="zh-CN" dirty="0" smtClean="0"/>
              <a:t>filters,</a:t>
            </a:r>
            <a:r>
              <a:rPr lang="zh-CN" altLang="en-US" dirty="0" smtClean="0"/>
              <a:t> </a:t>
            </a:r>
            <a:r>
              <a:rPr lang="en-US" altLang="zh-CN" dirty="0" smtClean="0"/>
              <a:t>size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</a:p>
          <a:p>
            <a:r>
              <a:rPr lang="en-US" altLang="zh-CN" dirty="0" err="1" smtClean="0"/>
              <a:t>Showhow</a:t>
            </a:r>
            <a:endParaRPr lang="en-US" altLang="zh-CN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API</a:t>
            </a:r>
            <a:r>
              <a:rPr lang="zh-CN" altLang="en-US" dirty="0" smtClean="0"/>
              <a:t>:</a:t>
            </a:r>
            <a:r>
              <a:rPr lang="en-US" altLang="zh-CN" dirty="0" smtClean="0"/>
              <a:t>Application Program Interface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A02C-7CB9-D84D-94A6-70A2330E4BD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7158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Json</a:t>
            </a:r>
            <a:r>
              <a:rPr lang="en-US" altLang="zh-CN" dirty="0" err="1" smtClean="0"/>
              <a:t>-uri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dirty="0" smtClean="0"/>
              <a:t>http://text-</a:t>
            </a:r>
            <a:r>
              <a:rPr lang="en-US" dirty="0" err="1" smtClean="0"/>
              <a:t>rescue.com</a:t>
            </a:r>
            <a:r>
              <a:rPr lang="en-US" dirty="0" smtClean="0"/>
              <a:t>/string-escape/percent-</a:t>
            </a:r>
            <a:r>
              <a:rPr lang="en-US" dirty="0" err="1" smtClean="0"/>
              <a:t>url</a:t>
            </a:r>
            <a:r>
              <a:rPr lang="en-US" dirty="0" smtClean="0"/>
              <a:t>-encoding-</a:t>
            </a:r>
            <a:r>
              <a:rPr lang="en-US" dirty="0" err="1" smtClean="0"/>
              <a:t>tool.html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A02C-7CB9-D84D-94A6-70A2330E4BD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1174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A02C-7CB9-D84D-94A6-70A2330E4BD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24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A02C-7CB9-D84D-94A6-70A2330E4BD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3577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Filter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here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searching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case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this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project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A02C-7CB9-D84D-94A6-70A2330E4BD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1211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SNV:</a:t>
            </a:r>
            <a:r>
              <a:rPr lang="en-US" baseline="0" dirty="0" smtClean="0"/>
              <a:t> </a:t>
            </a:r>
            <a:r>
              <a:rPr lang="en-US" dirty="0" smtClean="0"/>
              <a:t>different  data types</a:t>
            </a:r>
          </a:p>
          <a:p>
            <a:r>
              <a:rPr lang="en-US" dirty="0" err="1" smtClean="0"/>
              <a:t>Transtriptome</a:t>
            </a:r>
            <a:r>
              <a:rPr lang="en-US" baseline="0" dirty="0" smtClean="0"/>
              <a:t>: most change in </a:t>
            </a:r>
            <a:r>
              <a:rPr lang="en-US" baseline="0" dirty="0" err="1" smtClean="0"/>
              <a:t>miRNA</a:t>
            </a:r>
            <a:r>
              <a:rPr lang="en-US" baseline="0" dirty="0" smtClean="0"/>
              <a:t> and isoforms </a:t>
            </a:r>
          </a:p>
          <a:p>
            <a:r>
              <a:rPr lang="en-US" dirty="0" smtClean="0"/>
              <a:t>CNV:</a:t>
            </a:r>
            <a:r>
              <a:rPr lang="en-US" baseline="0" dirty="0" smtClean="0"/>
              <a:t> different data types</a:t>
            </a:r>
          </a:p>
          <a:p>
            <a:r>
              <a:rPr lang="en-US" baseline="0" dirty="0" smtClean="0"/>
              <a:t>I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cannot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find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proper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way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download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Archive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data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through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API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repeatedly.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A02C-7CB9-D84D-94A6-70A2330E4BD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7895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66A02C-7CB9-D84D-94A6-70A2330E4BD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662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02A1D-05B3-BE47-A9F0-73D3E6A2C898}" type="datetimeFigureOut">
              <a:rPr lang="en-US" smtClean="0"/>
              <a:t>30/07/16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02E55-7C06-3D43-8160-93524DD2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215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02A1D-05B3-BE47-A9F0-73D3E6A2C898}" type="datetimeFigureOut">
              <a:rPr lang="en-US" smtClean="0"/>
              <a:t>30/07/16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02E55-7C06-3D43-8160-93524DD2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743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02A1D-05B3-BE47-A9F0-73D3E6A2C898}" type="datetimeFigureOut">
              <a:rPr lang="en-US" smtClean="0"/>
              <a:t>30/07/16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02E55-7C06-3D43-8160-93524DD2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368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02A1D-05B3-BE47-A9F0-73D3E6A2C898}" type="datetimeFigureOut">
              <a:rPr lang="en-US" smtClean="0"/>
              <a:t>30/07/16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02E55-7C06-3D43-8160-93524DD2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18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02A1D-05B3-BE47-A9F0-73D3E6A2C898}" type="datetimeFigureOut">
              <a:rPr lang="en-US" smtClean="0"/>
              <a:t>30/07/16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02E55-7C06-3D43-8160-93524DD2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704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02A1D-05B3-BE47-A9F0-73D3E6A2C898}" type="datetimeFigureOut">
              <a:rPr lang="en-US" smtClean="0"/>
              <a:t>30/07/16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02E55-7C06-3D43-8160-93524DD2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618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02A1D-05B3-BE47-A9F0-73D3E6A2C898}" type="datetimeFigureOut">
              <a:rPr lang="en-US" smtClean="0"/>
              <a:t>30/07/16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02E55-7C06-3D43-8160-93524DD2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985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02A1D-05B3-BE47-A9F0-73D3E6A2C898}" type="datetimeFigureOut">
              <a:rPr lang="en-US" smtClean="0"/>
              <a:t>30/07/16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02E55-7C06-3D43-8160-93524DD2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241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02A1D-05B3-BE47-A9F0-73D3E6A2C898}" type="datetimeFigureOut">
              <a:rPr lang="en-US" smtClean="0"/>
              <a:t>30/07/16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02E55-7C06-3D43-8160-93524DD2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289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02A1D-05B3-BE47-A9F0-73D3E6A2C898}" type="datetimeFigureOut">
              <a:rPr lang="en-US" smtClean="0"/>
              <a:t>30/07/16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02E55-7C06-3D43-8160-93524DD2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9380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02A1D-05B3-BE47-A9F0-73D3E6A2C898}" type="datetimeFigureOut">
              <a:rPr lang="en-US" smtClean="0"/>
              <a:t>30/07/16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02E55-7C06-3D43-8160-93524DD2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7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102A1D-05B3-BE47-A9F0-73D3E6A2C898}" type="datetimeFigureOut">
              <a:rPr lang="en-US" smtClean="0"/>
              <a:t>30/07/16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402E55-7C06-3D43-8160-93524DD2D2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77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dc-portal.nci.nih.gov" TargetMode="External"/><Relationship Id="rId4" Type="http://schemas.openxmlformats.org/officeDocument/2006/relationships/hyperlink" Target="https://gdc-api.nci.nih.gov/" TargetMode="External"/><Relationship Id="rId5" Type="http://schemas.openxmlformats.org/officeDocument/2006/relationships/hyperlink" Target="https://gdc-portal.nci.nih.gov/legacy-archive/search/f" TargetMode="External"/><Relationship Id="rId6" Type="http://schemas.openxmlformats.org/officeDocument/2006/relationships/hyperlink" Target="https://gdc-api.nci.nih.gov/legacy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18251"/>
            <a:ext cx="7772400" cy="1470025"/>
          </a:xfrm>
        </p:spPr>
        <p:txBody>
          <a:bodyPr/>
          <a:lstStyle/>
          <a:p>
            <a:r>
              <a:rPr lang="en-US" dirty="0" smtClean="0"/>
              <a:t>Download and Statistics of </a:t>
            </a:r>
            <a:r>
              <a:rPr lang="en-US" dirty="0" smtClean="0"/>
              <a:t>TCGA data from GDC portal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Yue Wu</a:t>
            </a:r>
          </a:p>
          <a:p>
            <a:r>
              <a:rPr lang="en-US" dirty="0" smtClean="0"/>
              <a:t>0</a:t>
            </a:r>
            <a:r>
              <a:rPr lang="en-US" altLang="zh-CN" dirty="0" smtClean="0"/>
              <a:t>8</a:t>
            </a:r>
            <a:r>
              <a:rPr lang="en-US" dirty="0" smtClean="0"/>
              <a:t>/</a:t>
            </a:r>
            <a:r>
              <a:rPr lang="zh-CN" altLang="zh-CN" dirty="0" smtClean="0"/>
              <a:t>0</a:t>
            </a:r>
            <a:r>
              <a:rPr lang="en-US" altLang="zh-CN" dirty="0" smtClean="0"/>
              <a:t>2</a:t>
            </a:r>
            <a:r>
              <a:rPr lang="en-US" dirty="0" smtClean="0"/>
              <a:t>/</a:t>
            </a:r>
            <a:r>
              <a:rPr lang="en-US" dirty="0" smtClean="0"/>
              <a:t>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197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Retrieval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541657" cy="452596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Curl </a:t>
            </a:r>
            <a:r>
              <a:rPr lang="en-US" dirty="0"/>
              <a:t>is an open source command line tool and library for transferring data with URL </a:t>
            </a:r>
            <a:r>
              <a:rPr lang="en-US" dirty="0" smtClean="0"/>
              <a:t>syntax</a:t>
            </a:r>
            <a:r>
              <a:rPr lang="en-US" altLang="zh-CN" dirty="0" smtClean="0"/>
              <a:t>.</a:t>
            </a:r>
          </a:p>
          <a:p>
            <a:pPr lvl="1"/>
            <a:r>
              <a:rPr lang="en-US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could</a:t>
            </a:r>
            <a:r>
              <a:rPr lang="zh-CN" altLang="en-US" dirty="0" smtClean="0"/>
              <a:t> </a:t>
            </a:r>
            <a:r>
              <a:rPr lang="en-US" altLang="zh-CN" dirty="0" smtClean="0"/>
              <a:t>be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GDC</a:t>
            </a:r>
            <a:r>
              <a:rPr lang="zh-CN" altLang="en-US" dirty="0" smtClean="0"/>
              <a:t> </a:t>
            </a:r>
            <a:r>
              <a:rPr lang="en-US" altLang="zh-CN" dirty="0" smtClean="0"/>
              <a:t>API.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lvl="1"/>
            <a:r>
              <a:rPr lang="en-US" altLang="zh-CN" sz="2200" dirty="0" smtClean="0"/>
              <a:t>Example format</a:t>
            </a:r>
            <a:r>
              <a:rPr lang="zh-CN" altLang="en-US" sz="2200" dirty="0" smtClean="0"/>
              <a:t>: </a:t>
            </a:r>
            <a:r>
              <a:rPr lang="en-US" altLang="zh-CN" sz="2200" dirty="0"/>
              <a:t>$curl 'https://</a:t>
            </a:r>
            <a:r>
              <a:rPr lang="en-US" altLang="zh-CN" sz="2200" dirty="0" err="1"/>
              <a:t>gdc-api.nci.nih.gov</a:t>
            </a:r>
            <a:r>
              <a:rPr lang="en-US" altLang="zh-CN" sz="2200" dirty="0"/>
              <a:t>/</a:t>
            </a:r>
            <a:r>
              <a:rPr lang="en-US" altLang="zh-CN" sz="2200" dirty="0" err="1"/>
              <a:t>files?filters</a:t>
            </a:r>
            <a:r>
              <a:rPr lang="en-US" altLang="zh-CN" sz="2200" dirty="0" smtClean="0"/>
              <a:t>=&amp;</a:t>
            </a:r>
            <a:r>
              <a:rPr lang="en-US" altLang="zh-CN" sz="2200" dirty="0"/>
              <a:t>size</a:t>
            </a:r>
            <a:r>
              <a:rPr lang="en-US" altLang="zh-CN" sz="2200" dirty="0" smtClean="0"/>
              <a:t>=&amp;</a:t>
            </a:r>
            <a:r>
              <a:rPr lang="en-US" altLang="zh-CN" sz="2200" dirty="0"/>
              <a:t>format</a:t>
            </a:r>
            <a:r>
              <a:rPr lang="en-US" altLang="zh-CN" sz="2200" dirty="0" smtClean="0"/>
              <a:t>=&amp;</a:t>
            </a:r>
            <a:r>
              <a:rPr lang="en-US" altLang="zh-CN" sz="2200" dirty="0"/>
              <a:t>pretty=</a:t>
            </a:r>
            <a:r>
              <a:rPr lang="en-US" altLang="zh-CN" sz="2200" dirty="0" err="1"/>
              <a:t>true&amp;from</a:t>
            </a:r>
            <a:r>
              <a:rPr lang="en-US" altLang="zh-CN" sz="2200" dirty="0" smtClean="0"/>
              <a:t>=’</a:t>
            </a:r>
          </a:p>
          <a:p>
            <a:r>
              <a:rPr lang="en-US" dirty="0" err="1" smtClean="0"/>
              <a:t>Json</a:t>
            </a:r>
            <a:r>
              <a:rPr lang="en-US" altLang="zh-CN" dirty="0" smtClean="0"/>
              <a:t>(</a:t>
            </a:r>
            <a:r>
              <a:rPr lang="en-US" dirty="0" smtClean="0"/>
              <a:t>JavaScript </a:t>
            </a:r>
            <a:r>
              <a:rPr lang="en-US" dirty="0"/>
              <a:t>Object Notation) is a lightweight data-interchange </a:t>
            </a:r>
            <a:r>
              <a:rPr lang="en-US" dirty="0" smtClean="0"/>
              <a:t>format</a:t>
            </a:r>
            <a:r>
              <a:rPr lang="en-US" altLang="zh-CN" dirty="0" smtClean="0"/>
              <a:t>.</a:t>
            </a:r>
          </a:p>
          <a:p>
            <a:pPr lvl="1"/>
            <a:r>
              <a:rPr lang="en-US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could</a:t>
            </a:r>
            <a:r>
              <a:rPr lang="zh-CN" altLang="en-US" dirty="0" smtClean="0"/>
              <a:t> </a:t>
            </a:r>
            <a:r>
              <a:rPr lang="en-US" altLang="zh-CN" dirty="0" smtClean="0"/>
              <a:t>be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as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filter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search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data.</a:t>
            </a:r>
          </a:p>
          <a:p>
            <a:pPr lvl="1"/>
            <a:r>
              <a:rPr lang="en-US" dirty="0" smtClean="0"/>
              <a:t>I</a:t>
            </a:r>
            <a:r>
              <a:rPr lang="zh-CN" altLang="en-US" dirty="0" smtClean="0"/>
              <a:t> </a:t>
            </a:r>
            <a:r>
              <a:rPr lang="en-US" altLang="zh-CN" dirty="0" smtClean="0"/>
              <a:t>changed</a:t>
            </a:r>
            <a:r>
              <a:rPr lang="zh-CN" altLang="zh-CN" dirty="0" smtClean="0"/>
              <a:t> </a:t>
            </a:r>
            <a:r>
              <a:rPr lang="en-US" altLang="zh-CN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URI(</a:t>
            </a:r>
            <a:r>
              <a:rPr lang="en-US" altLang="zh-CN" dirty="0" err="1" smtClean="0">
                <a:solidFill>
                  <a:srgbClr val="FF0000"/>
                </a:solidFill>
              </a:rPr>
              <a:t>uri_escape</a:t>
            </a:r>
            <a:r>
              <a:rPr lang="en-US" altLang="zh-CN" dirty="0" smtClean="0">
                <a:solidFill>
                  <a:srgbClr val="FF0000"/>
                </a:solidFill>
              </a:rPr>
              <a:t>)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apply</a:t>
            </a:r>
            <a:r>
              <a:rPr lang="zh-CN" altLang="en-US" dirty="0" smtClean="0"/>
              <a:t> </a:t>
            </a:r>
            <a:r>
              <a:rPr lang="en-US" altLang="zh-CN" dirty="0" smtClean="0"/>
              <a:t>it.</a:t>
            </a:r>
          </a:p>
          <a:p>
            <a:pPr lvl="1"/>
            <a:r>
              <a:rPr lang="en-US" sz="1600" dirty="0" smtClean="0"/>
              <a:t>Ex</a:t>
            </a:r>
            <a:r>
              <a:rPr lang="en-US" altLang="zh-CN" sz="1600" dirty="0" smtClean="0"/>
              <a:t>:</a:t>
            </a:r>
            <a:r>
              <a:rPr lang="zh-CN" altLang="en-US" sz="1600" dirty="0" smtClean="0"/>
              <a:t> </a:t>
            </a:r>
            <a:r>
              <a:rPr lang="en-US" sz="1600" dirty="0" smtClean="0"/>
              <a:t>{</a:t>
            </a:r>
            <a:r>
              <a:rPr lang="en-US" sz="1600" dirty="0"/>
              <a:t>"op":\t"=",\n\</a:t>
            </a:r>
            <a:r>
              <a:rPr lang="en-US" sz="1600" dirty="0" err="1"/>
              <a:t>t"content</a:t>
            </a:r>
            <a:r>
              <a:rPr lang="en-US" sz="1600" dirty="0"/>
              <a:t>":\t{\n\</a:t>
            </a:r>
            <a:r>
              <a:rPr lang="en-US" sz="1600" dirty="0" err="1"/>
              <a:t>t"field</a:t>
            </a:r>
            <a:r>
              <a:rPr lang="en-US" sz="1600" dirty="0"/>
              <a:t>":\</a:t>
            </a:r>
            <a:r>
              <a:rPr lang="en-US" sz="1600" dirty="0" err="1"/>
              <a:t>t"cases.clinical.gender</a:t>
            </a:r>
            <a:r>
              <a:rPr lang="en-US" sz="1600" dirty="0"/>
              <a:t>",\n\</a:t>
            </a:r>
            <a:r>
              <a:rPr lang="en-US" sz="1600" dirty="0" err="1"/>
              <a:t>t"value</a:t>
            </a:r>
            <a:r>
              <a:rPr lang="en-US" sz="1600" dirty="0"/>
              <a:t>":\t["male"]\n\t}\n}\</a:t>
            </a:r>
            <a:r>
              <a:rPr lang="en-US" sz="1600" dirty="0" smtClean="0"/>
              <a:t>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730565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SHOW UP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err="1" smtClean="0"/>
              <a:t>Json</a:t>
            </a:r>
            <a:r>
              <a:rPr lang="en-US" altLang="zh-CN" sz="1800" dirty="0" smtClean="0"/>
              <a:t>:</a:t>
            </a:r>
            <a:r>
              <a:rPr lang="zh-CN" altLang="en-US" sz="1800" dirty="0" smtClean="0"/>
              <a:t> </a:t>
            </a:r>
            <a:r>
              <a:rPr lang="en-US" altLang="zh-CN" sz="1800" dirty="0"/>
              <a:t>{"</a:t>
            </a:r>
            <a:r>
              <a:rPr lang="en-US" altLang="zh-CN" sz="1800" dirty="0" err="1"/>
              <a:t>op":"and","content</a:t>
            </a:r>
            <a:r>
              <a:rPr lang="en-US" altLang="zh-CN" sz="1800" dirty="0"/>
              <a:t>":[{"</a:t>
            </a:r>
            <a:r>
              <a:rPr lang="en-US" altLang="zh-CN" sz="1800" dirty="0" err="1"/>
              <a:t>op":"in","content</a:t>
            </a:r>
            <a:r>
              <a:rPr lang="en-US" altLang="zh-CN" sz="1800" dirty="0"/>
              <a:t>":{"</a:t>
            </a:r>
            <a:r>
              <a:rPr lang="en-US" altLang="zh-CN" sz="1800" dirty="0" err="1"/>
              <a:t>field":"cases.case_id","value</a:t>
            </a:r>
            <a:r>
              <a:rPr lang="en-US" altLang="zh-CN" sz="1800" dirty="0"/>
              <a:t>":["7a918706-c697-4cef-9661-346c5a612ff8"]}}]</a:t>
            </a:r>
            <a:r>
              <a:rPr lang="en-US" altLang="zh-CN" sz="1800" dirty="0" smtClean="0"/>
              <a:t>}</a:t>
            </a:r>
          </a:p>
          <a:p>
            <a:endParaRPr lang="en-US" sz="1800" dirty="0" smtClean="0"/>
          </a:p>
          <a:p>
            <a:r>
              <a:rPr lang="en-US" sz="1800" dirty="0" smtClean="0"/>
              <a:t>URI</a:t>
            </a:r>
            <a:r>
              <a:rPr lang="zh-CN" altLang="zh-CN" sz="1800" dirty="0" smtClean="0"/>
              <a:t>:</a:t>
            </a:r>
            <a:r>
              <a:rPr lang="en-US" altLang="zh-CN" sz="1800" dirty="0"/>
              <a:t>%7B%22op%22%3A%22and%22%2C%22content%22%3A%5B%7B%22op%22%3A%22in%22%2C%22content%22%3A%7B%22field%22%3A%22cases.case_id%22%2C%22value%22%3A%5B%227a918706-c697-4cef-9661-346c5a612ff8%22%5D%7D%7D%5D%</a:t>
            </a:r>
            <a:r>
              <a:rPr lang="en-US" altLang="zh-CN" sz="1800" dirty="0" smtClean="0"/>
              <a:t>7D</a:t>
            </a:r>
          </a:p>
          <a:p>
            <a:endParaRPr lang="en-US" sz="1800" dirty="0" smtClean="0"/>
          </a:p>
          <a:p>
            <a:r>
              <a:rPr lang="en-US" sz="1800" dirty="0" smtClean="0"/>
              <a:t>Command</a:t>
            </a:r>
            <a:r>
              <a:rPr lang="en-US" altLang="zh-CN" sz="1800" dirty="0" smtClean="0"/>
              <a:t>:</a:t>
            </a:r>
            <a:r>
              <a:rPr lang="zh-CN" altLang="en-US" sz="1800" dirty="0" smtClean="0"/>
              <a:t> </a:t>
            </a:r>
            <a:r>
              <a:rPr lang="en-US" altLang="zh-CN" sz="1800" dirty="0"/>
              <a:t>curl 'https://</a:t>
            </a:r>
            <a:r>
              <a:rPr lang="en-US" altLang="zh-CN" sz="1800" dirty="0" err="1"/>
              <a:t>gdc-api.nci.nih.gov</a:t>
            </a:r>
            <a:r>
              <a:rPr lang="en-US" altLang="zh-CN" sz="1800" dirty="0"/>
              <a:t>/</a:t>
            </a:r>
            <a:r>
              <a:rPr lang="en-US" altLang="zh-CN" sz="1800" dirty="0" err="1"/>
              <a:t>files?filters</a:t>
            </a:r>
            <a:r>
              <a:rPr lang="en-US" altLang="zh-CN" sz="1800" dirty="0"/>
              <a:t>=%7B%22op%22%3A%22and%22%2C%22content%22%3A%5B%7B%22op%22%3A%22in%22%2C%22content%22%3A%7B%22field%22%3A%22cases.case_id%22%2C%22value%22%3A%5B%227a918706-c697-4cef-9661-346c5a612ff8%22%5D%7D%7D%5D%7D&amp;size=23&amp;format=</a:t>
            </a:r>
            <a:r>
              <a:rPr lang="en-US" altLang="zh-CN" sz="1800" dirty="0" err="1"/>
              <a:t>TSV&amp;pretty</a:t>
            </a:r>
            <a:r>
              <a:rPr lang="en-US" altLang="zh-CN" sz="1800" dirty="0"/>
              <a:t>=</a:t>
            </a:r>
            <a:r>
              <a:rPr lang="en-US" altLang="zh-CN" sz="1800" dirty="0" err="1"/>
              <a:t>true&amp;from</a:t>
            </a:r>
            <a:r>
              <a:rPr lang="en-US" altLang="zh-CN" sz="1800" dirty="0"/>
              <a:t>=1'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675450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Download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</a:t>
            </a:r>
            <a:r>
              <a:rPr lang="en-US" dirty="0" err="1" smtClean="0"/>
              <a:t>dc</a:t>
            </a:r>
            <a:r>
              <a:rPr lang="en-US" dirty="0" smtClean="0"/>
              <a:t>-client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standard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transfer</a:t>
            </a:r>
            <a:r>
              <a:rPr lang="zh-CN" altLang="en-US" dirty="0" smtClean="0"/>
              <a:t> </a:t>
            </a:r>
            <a:r>
              <a:rPr lang="en-US" altLang="zh-CN" dirty="0" smtClean="0"/>
              <a:t>tool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 </a:t>
            </a:r>
            <a:r>
              <a:rPr lang="en-US" altLang="zh-CN" dirty="0" smtClean="0"/>
              <a:t>GDC.</a:t>
            </a:r>
          </a:p>
          <a:p>
            <a:endParaRPr lang="en-US" dirty="0"/>
          </a:p>
          <a:p>
            <a:r>
              <a:rPr lang="en-US" dirty="0" smtClean="0"/>
              <a:t>Format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altLang="zh-CN" dirty="0" smtClean="0"/>
              <a:t>$</a:t>
            </a:r>
            <a:r>
              <a:rPr lang="en-US" dirty="0" err="1" smtClean="0"/>
              <a:t>gdc</a:t>
            </a:r>
            <a:r>
              <a:rPr lang="en-US" altLang="zh-CN" dirty="0" smtClean="0"/>
              <a:t>-client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download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uuid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–d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path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FF0000"/>
                </a:solidFill>
              </a:rPr>
              <a:t>SHOWUP</a:t>
            </a:r>
            <a:r>
              <a:rPr lang="en-US" altLang="zh-CN" dirty="0" smtClean="0">
                <a:solidFill>
                  <a:srgbClr val="FF0000"/>
                </a:solidFill>
              </a:rPr>
              <a:t>: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sz="1800" dirty="0" err="1" smtClean="0"/>
              <a:t>gdc</a:t>
            </a:r>
            <a:r>
              <a:rPr lang="en-US" sz="1800" dirty="0" smtClean="0"/>
              <a:t>-client download 26136dcd-9007-4a74-b362-21f0c37da898 -d /Users/</a:t>
            </a:r>
            <a:r>
              <a:rPr lang="en-US" sz="1800" dirty="0" err="1" smtClean="0"/>
              <a:t>mikeaalv</a:t>
            </a:r>
            <a:r>
              <a:rPr lang="en-US" sz="1800" dirty="0" smtClean="0"/>
              <a:t>/Documents/TCGA/test/</a:t>
            </a:r>
            <a:endParaRPr lang="en-US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850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Workflow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5851015"/>
              </p:ext>
            </p:extLst>
          </p:nvPr>
        </p:nvGraphicFramePr>
        <p:xfrm>
          <a:off x="-99424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661581" y="3628572"/>
            <a:ext cx="34824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0000"/>
                </a:solidFill>
              </a:rPr>
              <a:t>Local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err="1" smtClean="0">
                <a:solidFill>
                  <a:srgbClr val="FF0000"/>
                </a:solidFill>
              </a:rPr>
              <a:t>biospecimen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file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13981" y="4488552"/>
            <a:ext cx="333001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Build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the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err="1" smtClean="0">
                <a:solidFill>
                  <a:srgbClr val="FF0000"/>
                </a:solidFill>
              </a:rPr>
              <a:t>uuid</a:t>
            </a:r>
            <a:r>
              <a:rPr lang="zh-CN" altLang="en-US" sz="2800" dirty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and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barcode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relationship,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and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aliquot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usage</a:t>
            </a:r>
            <a:endParaRPr lang="en-US" sz="2800" dirty="0">
              <a:solidFill>
                <a:srgbClr val="FF00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3374571" y="3937000"/>
            <a:ext cx="2287010" cy="1814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3374571" y="5105400"/>
            <a:ext cx="2287010" cy="1814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reeform 22"/>
          <p:cNvSpPr/>
          <p:nvPr/>
        </p:nvSpPr>
        <p:spPr>
          <a:xfrm>
            <a:off x="108857" y="3229429"/>
            <a:ext cx="471714" cy="2703285"/>
          </a:xfrm>
          <a:custGeom>
            <a:avLst/>
            <a:gdLst>
              <a:gd name="connsiteX0" fmla="*/ 417286 w 471714"/>
              <a:gd name="connsiteY0" fmla="*/ 0 h 2703285"/>
              <a:gd name="connsiteX1" fmla="*/ 0 w 471714"/>
              <a:gd name="connsiteY1" fmla="*/ 36285 h 2703285"/>
              <a:gd name="connsiteX2" fmla="*/ 54429 w 471714"/>
              <a:gd name="connsiteY2" fmla="*/ 2703285 h 2703285"/>
              <a:gd name="connsiteX3" fmla="*/ 471714 w 471714"/>
              <a:gd name="connsiteY3" fmla="*/ 2648857 h 2703285"/>
              <a:gd name="connsiteX4" fmla="*/ 471714 w 471714"/>
              <a:gd name="connsiteY4" fmla="*/ 2648857 h 2703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714" h="2703285">
                <a:moveTo>
                  <a:pt x="417286" y="0"/>
                </a:moveTo>
                <a:lnTo>
                  <a:pt x="0" y="36285"/>
                </a:lnTo>
                <a:lnTo>
                  <a:pt x="54429" y="2703285"/>
                </a:lnTo>
                <a:lnTo>
                  <a:pt x="471714" y="2648857"/>
                </a:lnTo>
                <a:lnTo>
                  <a:pt x="471714" y="2648857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/>
          <p:cNvCxnSpPr>
            <a:stCxn id="23" idx="2"/>
            <a:endCxn id="23" idx="3"/>
          </p:cNvCxnSpPr>
          <p:nvPr/>
        </p:nvCxnSpPr>
        <p:spPr>
          <a:xfrm flipV="1">
            <a:off x="163286" y="5878286"/>
            <a:ext cx="417285" cy="5442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59808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Workflow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34838904"/>
              </p:ext>
            </p:extLst>
          </p:nvPr>
        </p:nvGraphicFramePr>
        <p:xfrm>
          <a:off x="-99424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661581" y="3628572"/>
            <a:ext cx="34824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0000"/>
                </a:solidFill>
              </a:rPr>
              <a:t>Local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err="1" smtClean="0">
                <a:solidFill>
                  <a:srgbClr val="FF0000"/>
                </a:solidFill>
              </a:rPr>
              <a:t>biospecimen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file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13981" y="4488552"/>
            <a:ext cx="333001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Build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the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err="1" smtClean="0">
                <a:solidFill>
                  <a:srgbClr val="FF0000"/>
                </a:solidFill>
              </a:rPr>
              <a:t>uuid</a:t>
            </a:r>
            <a:r>
              <a:rPr lang="zh-CN" altLang="en-US" sz="2800" dirty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and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barcode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relationship,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and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aliquot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usage</a:t>
            </a:r>
            <a:endParaRPr lang="en-US" sz="2800" dirty="0">
              <a:solidFill>
                <a:srgbClr val="FF00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3374571" y="3937000"/>
            <a:ext cx="2287010" cy="1814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3374571" y="5105400"/>
            <a:ext cx="2287010" cy="1814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reeform 22"/>
          <p:cNvSpPr/>
          <p:nvPr/>
        </p:nvSpPr>
        <p:spPr>
          <a:xfrm>
            <a:off x="108857" y="3229429"/>
            <a:ext cx="471714" cy="2703285"/>
          </a:xfrm>
          <a:custGeom>
            <a:avLst/>
            <a:gdLst>
              <a:gd name="connsiteX0" fmla="*/ 417286 w 471714"/>
              <a:gd name="connsiteY0" fmla="*/ 0 h 2703285"/>
              <a:gd name="connsiteX1" fmla="*/ 0 w 471714"/>
              <a:gd name="connsiteY1" fmla="*/ 36285 h 2703285"/>
              <a:gd name="connsiteX2" fmla="*/ 54429 w 471714"/>
              <a:gd name="connsiteY2" fmla="*/ 2703285 h 2703285"/>
              <a:gd name="connsiteX3" fmla="*/ 471714 w 471714"/>
              <a:gd name="connsiteY3" fmla="*/ 2648857 h 2703285"/>
              <a:gd name="connsiteX4" fmla="*/ 471714 w 471714"/>
              <a:gd name="connsiteY4" fmla="*/ 2648857 h 2703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714" h="2703285">
                <a:moveTo>
                  <a:pt x="417286" y="0"/>
                </a:moveTo>
                <a:lnTo>
                  <a:pt x="0" y="36285"/>
                </a:lnTo>
                <a:lnTo>
                  <a:pt x="54429" y="2703285"/>
                </a:lnTo>
                <a:lnTo>
                  <a:pt x="471714" y="2648857"/>
                </a:lnTo>
                <a:lnTo>
                  <a:pt x="471714" y="2648857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/>
          <p:cNvCxnSpPr>
            <a:stCxn id="23" idx="2"/>
            <a:endCxn id="23" idx="3"/>
          </p:cNvCxnSpPr>
          <p:nvPr/>
        </p:nvCxnSpPr>
        <p:spPr>
          <a:xfrm flipV="1">
            <a:off x="163286" y="5878286"/>
            <a:ext cx="417285" cy="5442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2509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Project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information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curl 'https://</a:t>
            </a:r>
            <a:r>
              <a:rPr lang="en-US" sz="2000" dirty="0" err="1"/>
              <a:t>gdc-api.nci.nih.gov</a:t>
            </a:r>
            <a:r>
              <a:rPr lang="en-US" sz="2000" dirty="0"/>
              <a:t>/</a:t>
            </a:r>
            <a:r>
              <a:rPr lang="en-US" sz="2000" dirty="0">
                <a:solidFill>
                  <a:srgbClr val="FF0000"/>
                </a:solidFill>
              </a:rPr>
              <a:t>projects</a:t>
            </a:r>
            <a:r>
              <a:rPr lang="en-US" sz="2000" dirty="0"/>
              <a:t>/</a:t>
            </a:r>
            <a:r>
              <a:rPr lang="en-US" sz="2000" dirty="0" err="1"/>
              <a:t>TCGA-COAD?expand</a:t>
            </a:r>
            <a:r>
              <a:rPr lang="en-US" sz="2000" dirty="0"/>
              <a:t>=</a:t>
            </a:r>
            <a:r>
              <a:rPr lang="en-US" sz="2000" dirty="0" err="1"/>
              <a:t>summary,summary.experimental_strategies,summary.data&amp;pretty</a:t>
            </a:r>
            <a:r>
              <a:rPr lang="en-US" sz="2000" dirty="0"/>
              <a:t>=</a:t>
            </a:r>
            <a:r>
              <a:rPr lang="en-US" sz="2000" dirty="0" err="1"/>
              <a:t>true&amp;format</a:t>
            </a:r>
            <a:r>
              <a:rPr lang="en-US" sz="2000" dirty="0"/>
              <a:t>=TSV'</a:t>
            </a:r>
          </a:p>
          <a:p>
            <a:endParaRPr lang="en-US" sz="2000" dirty="0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44" y="3564303"/>
            <a:ext cx="8942787" cy="1616411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3690211" y="3312090"/>
            <a:ext cx="2265618" cy="2007847"/>
          </a:xfrm>
          <a:prstGeom prst="rect">
            <a:avLst/>
          </a:prstGeom>
          <a:noFill/>
          <a:ln w="38100" cmpd="sng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5196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Workflow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02385933"/>
              </p:ext>
            </p:extLst>
          </p:nvPr>
        </p:nvGraphicFramePr>
        <p:xfrm>
          <a:off x="-99424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661581" y="3628572"/>
            <a:ext cx="34824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0000"/>
                </a:solidFill>
              </a:rPr>
              <a:t>Local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err="1" smtClean="0">
                <a:solidFill>
                  <a:srgbClr val="FF0000"/>
                </a:solidFill>
              </a:rPr>
              <a:t>biospecimen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file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13981" y="4488552"/>
            <a:ext cx="333001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Build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the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err="1" smtClean="0">
                <a:solidFill>
                  <a:srgbClr val="FF0000"/>
                </a:solidFill>
              </a:rPr>
              <a:t>uuid</a:t>
            </a:r>
            <a:r>
              <a:rPr lang="zh-CN" altLang="en-US" sz="2800" dirty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and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barcode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relationship,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and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aliquot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usage</a:t>
            </a:r>
            <a:endParaRPr lang="en-US" sz="2800" dirty="0">
              <a:solidFill>
                <a:srgbClr val="FF00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3374571" y="3937000"/>
            <a:ext cx="2287010" cy="1814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3374571" y="5105400"/>
            <a:ext cx="2287010" cy="1814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reeform 22"/>
          <p:cNvSpPr/>
          <p:nvPr/>
        </p:nvSpPr>
        <p:spPr>
          <a:xfrm>
            <a:off x="108857" y="3229429"/>
            <a:ext cx="471714" cy="2703285"/>
          </a:xfrm>
          <a:custGeom>
            <a:avLst/>
            <a:gdLst>
              <a:gd name="connsiteX0" fmla="*/ 417286 w 471714"/>
              <a:gd name="connsiteY0" fmla="*/ 0 h 2703285"/>
              <a:gd name="connsiteX1" fmla="*/ 0 w 471714"/>
              <a:gd name="connsiteY1" fmla="*/ 36285 h 2703285"/>
              <a:gd name="connsiteX2" fmla="*/ 54429 w 471714"/>
              <a:gd name="connsiteY2" fmla="*/ 2703285 h 2703285"/>
              <a:gd name="connsiteX3" fmla="*/ 471714 w 471714"/>
              <a:gd name="connsiteY3" fmla="*/ 2648857 h 2703285"/>
              <a:gd name="connsiteX4" fmla="*/ 471714 w 471714"/>
              <a:gd name="connsiteY4" fmla="*/ 2648857 h 2703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714" h="2703285">
                <a:moveTo>
                  <a:pt x="417286" y="0"/>
                </a:moveTo>
                <a:lnTo>
                  <a:pt x="0" y="36285"/>
                </a:lnTo>
                <a:lnTo>
                  <a:pt x="54429" y="2703285"/>
                </a:lnTo>
                <a:lnTo>
                  <a:pt x="471714" y="2648857"/>
                </a:lnTo>
                <a:lnTo>
                  <a:pt x="471714" y="2648857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/>
          <p:cNvCxnSpPr>
            <a:stCxn id="23" idx="2"/>
            <a:endCxn id="23" idx="3"/>
          </p:cNvCxnSpPr>
          <p:nvPr/>
        </p:nvCxnSpPr>
        <p:spPr>
          <a:xfrm flipV="1">
            <a:off x="163286" y="5878286"/>
            <a:ext cx="417285" cy="5442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2509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1301"/>
            <a:ext cx="8229600" cy="4525963"/>
          </a:xfrm>
        </p:spPr>
        <p:txBody>
          <a:bodyPr>
            <a:normAutofit/>
          </a:bodyPr>
          <a:lstStyle/>
          <a:p>
            <a:endParaRPr lang="en-US" altLang="zh-CN" sz="2000" dirty="0" smtClean="0"/>
          </a:p>
          <a:p>
            <a:r>
              <a:rPr lang="en-US" altLang="zh-CN" sz="2000" dirty="0" smtClean="0"/>
              <a:t>curl </a:t>
            </a:r>
            <a:r>
              <a:rPr lang="en-US" altLang="zh-CN" sz="2000" dirty="0"/>
              <a:t>'https://</a:t>
            </a:r>
            <a:r>
              <a:rPr lang="en-US" altLang="zh-CN" sz="2000" dirty="0" err="1"/>
              <a:t>gdc-api.nci.nih.gov</a:t>
            </a:r>
            <a:r>
              <a:rPr lang="en-US" altLang="zh-CN" sz="2000" dirty="0"/>
              <a:t>/</a:t>
            </a:r>
            <a:r>
              <a:rPr lang="en-US" altLang="zh-CN" sz="2000" dirty="0" err="1">
                <a:solidFill>
                  <a:srgbClr val="FF0000"/>
                </a:solidFill>
              </a:rPr>
              <a:t>cases</a:t>
            </a:r>
            <a:r>
              <a:rPr lang="en-US" altLang="zh-CN" sz="2000" dirty="0" err="1"/>
              <a:t>?filters</a:t>
            </a:r>
            <a:r>
              <a:rPr lang="en-US" altLang="zh-CN" sz="2000" dirty="0"/>
              <a:t>=$</a:t>
            </a:r>
            <a:r>
              <a:rPr lang="en-US" altLang="zh-CN" sz="2000" dirty="0" err="1"/>
              <a:t>filter&amp;size</a:t>
            </a:r>
            <a:r>
              <a:rPr lang="en-US" altLang="zh-CN" sz="2000" dirty="0" smtClean="0"/>
              <a:t>=463&amp;</a:t>
            </a:r>
            <a:r>
              <a:rPr lang="en-US" altLang="zh-CN" sz="2000" dirty="0"/>
              <a:t>format=</a:t>
            </a:r>
            <a:r>
              <a:rPr lang="en-US" altLang="zh-CN" sz="2000" dirty="0" err="1"/>
              <a:t>TSV&amp;pretty</a:t>
            </a:r>
            <a:r>
              <a:rPr lang="en-US" altLang="zh-CN" sz="2000" dirty="0"/>
              <a:t>=</a:t>
            </a:r>
            <a:r>
              <a:rPr lang="en-US" altLang="zh-CN" sz="2000" dirty="0" err="1"/>
              <a:t>true&amp;from</a:t>
            </a:r>
            <a:r>
              <a:rPr lang="en-US" altLang="zh-CN" sz="2000" dirty="0"/>
              <a:t>=</a:t>
            </a:r>
            <a:r>
              <a:rPr lang="en-US" altLang="zh-CN" sz="2000" dirty="0" smtClean="0"/>
              <a:t>1’</a:t>
            </a:r>
          </a:p>
          <a:p>
            <a:r>
              <a:rPr lang="en-US" altLang="zh-CN" sz="2000" b="1" dirty="0">
                <a:solidFill>
                  <a:srgbClr val="FF0000"/>
                </a:solidFill>
              </a:rPr>
              <a:t>Filter</a:t>
            </a:r>
            <a:r>
              <a:rPr lang="zh-CN" altLang="en-US" sz="2000" b="1" dirty="0">
                <a:solidFill>
                  <a:srgbClr val="FF0000"/>
                </a:solidFill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</a:rPr>
              <a:t>here</a:t>
            </a:r>
            <a:r>
              <a:rPr lang="zh-CN" altLang="en-US" sz="2000" b="1" dirty="0">
                <a:solidFill>
                  <a:srgbClr val="FF0000"/>
                </a:solidFill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</a:rPr>
              <a:t>is</a:t>
            </a:r>
            <a:r>
              <a:rPr lang="zh-CN" altLang="en-US" sz="2000" b="1" dirty="0">
                <a:solidFill>
                  <a:srgbClr val="FF0000"/>
                </a:solidFill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</a:rPr>
              <a:t>for</a:t>
            </a:r>
            <a:r>
              <a:rPr lang="zh-CN" altLang="en-US" sz="2000" b="1" dirty="0">
                <a:solidFill>
                  <a:srgbClr val="FF0000"/>
                </a:solidFill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</a:rPr>
              <a:t>searching</a:t>
            </a:r>
            <a:r>
              <a:rPr lang="zh-CN" altLang="en-US" sz="2000" b="1" dirty="0">
                <a:solidFill>
                  <a:srgbClr val="FF0000"/>
                </a:solidFill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</a:rPr>
              <a:t>case</a:t>
            </a:r>
            <a:r>
              <a:rPr lang="zh-CN" altLang="en-US" sz="2000" b="1" dirty="0">
                <a:solidFill>
                  <a:srgbClr val="FF0000"/>
                </a:solidFill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</a:rPr>
              <a:t>in</a:t>
            </a:r>
            <a:r>
              <a:rPr lang="zh-CN" altLang="en-US" sz="2000" b="1" dirty="0">
                <a:solidFill>
                  <a:srgbClr val="FF0000"/>
                </a:solidFill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</a:rPr>
              <a:t>this</a:t>
            </a:r>
            <a:r>
              <a:rPr lang="zh-CN" altLang="en-US" sz="2000" b="1" dirty="0">
                <a:solidFill>
                  <a:srgbClr val="FF0000"/>
                </a:solidFill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</a:rPr>
              <a:t>project</a:t>
            </a:r>
            <a:endParaRPr lang="en-US" sz="2000" b="1" dirty="0">
              <a:solidFill>
                <a:srgbClr val="FF0000"/>
              </a:solidFill>
            </a:endParaRPr>
          </a:p>
          <a:p>
            <a:r>
              <a:rPr lang="zh-CN" altLang="en-US" sz="2000" dirty="0" smtClean="0"/>
              <a:t> 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01809"/>
            <a:ext cx="9144000" cy="300002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385764" y="2951707"/>
            <a:ext cx="2471584" cy="3312089"/>
          </a:xfrm>
          <a:prstGeom prst="rect">
            <a:avLst/>
          </a:prstGeom>
          <a:noFill/>
          <a:ln w="38100" cmpd="sng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1279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Workflow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3225772"/>
              </p:ext>
            </p:extLst>
          </p:nvPr>
        </p:nvGraphicFramePr>
        <p:xfrm>
          <a:off x="-99424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661581" y="3628572"/>
            <a:ext cx="34824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rgbClr val="FF0000"/>
                </a:solidFill>
              </a:rPr>
              <a:t>Local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err="1" smtClean="0">
                <a:solidFill>
                  <a:srgbClr val="FF0000"/>
                </a:solidFill>
              </a:rPr>
              <a:t>biospecimen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file</a:t>
            </a:r>
            <a:endParaRPr lang="en-US" sz="2800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13981" y="4488552"/>
            <a:ext cx="333001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Build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the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err="1" smtClean="0">
                <a:solidFill>
                  <a:srgbClr val="FF0000"/>
                </a:solidFill>
              </a:rPr>
              <a:t>uuid</a:t>
            </a:r>
            <a:r>
              <a:rPr lang="zh-CN" altLang="en-US" sz="2800" dirty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and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barcode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relationship,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and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aliquot</a:t>
            </a:r>
            <a:r>
              <a:rPr lang="zh-CN" altLang="en-US" sz="2800" dirty="0" smtClean="0">
                <a:solidFill>
                  <a:srgbClr val="FF0000"/>
                </a:solidFill>
              </a:rPr>
              <a:t> </a:t>
            </a:r>
            <a:r>
              <a:rPr lang="en-US" altLang="zh-CN" sz="2800" dirty="0" smtClean="0">
                <a:solidFill>
                  <a:srgbClr val="FF0000"/>
                </a:solidFill>
              </a:rPr>
              <a:t>usage</a:t>
            </a:r>
            <a:endParaRPr lang="en-US" sz="2800" dirty="0">
              <a:solidFill>
                <a:srgbClr val="FF0000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H="1" flipV="1">
            <a:off x="3374571" y="3937000"/>
            <a:ext cx="2287010" cy="1814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3374571" y="5105400"/>
            <a:ext cx="2287010" cy="1814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Freeform 22"/>
          <p:cNvSpPr/>
          <p:nvPr/>
        </p:nvSpPr>
        <p:spPr>
          <a:xfrm>
            <a:off x="108857" y="3229429"/>
            <a:ext cx="471714" cy="2703285"/>
          </a:xfrm>
          <a:custGeom>
            <a:avLst/>
            <a:gdLst>
              <a:gd name="connsiteX0" fmla="*/ 417286 w 471714"/>
              <a:gd name="connsiteY0" fmla="*/ 0 h 2703285"/>
              <a:gd name="connsiteX1" fmla="*/ 0 w 471714"/>
              <a:gd name="connsiteY1" fmla="*/ 36285 h 2703285"/>
              <a:gd name="connsiteX2" fmla="*/ 54429 w 471714"/>
              <a:gd name="connsiteY2" fmla="*/ 2703285 h 2703285"/>
              <a:gd name="connsiteX3" fmla="*/ 471714 w 471714"/>
              <a:gd name="connsiteY3" fmla="*/ 2648857 h 2703285"/>
              <a:gd name="connsiteX4" fmla="*/ 471714 w 471714"/>
              <a:gd name="connsiteY4" fmla="*/ 2648857 h 2703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71714" h="2703285">
                <a:moveTo>
                  <a:pt x="417286" y="0"/>
                </a:moveTo>
                <a:lnTo>
                  <a:pt x="0" y="36285"/>
                </a:lnTo>
                <a:lnTo>
                  <a:pt x="54429" y="2703285"/>
                </a:lnTo>
                <a:lnTo>
                  <a:pt x="471714" y="2648857"/>
                </a:lnTo>
                <a:lnTo>
                  <a:pt x="471714" y="2648857"/>
                </a:ln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/>
          <p:cNvCxnSpPr>
            <a:stCxn id="23" idx="2"/>
            <a:endCxn id="23" idx="3"/>
          </p:cNvCxnSpPr>
          <p:nvPr/>
        </p:nvCxnSpPr>
        <p:spPr>
          <a:xfrm flipV="1">
            <a:off x="163286" y="5878286"/>
            <a:ext cx="417285" cy="5442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2509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Aliquot</a:t>
            </a:r>
            <a:r>
              <a:rPr lang="zh-CN" altLang="en-US" dirty="0" smtClean="0"/>
              <a:t> </a:t>
            </a:r>
            <a:r>
              <a:rPr lang="en-US" altLang="zh-CN" dirty="0" smtClean="0"/>
              <a:t>information</a:t>
            </a:r>
            <a:r>
              <a:rPr lang="zh-CN" alt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085368"/>
            <a:ext cx="8229600" cy="4525963"/>
          </a:xfrm>
        </p:spPr>
        <p:txBody>
          <a:bodyPr>
            <a:normAutofit/>
          </a:bodyPr>
          <a:lstStyle/>
          <a:p>
            <a:r>
              <a:rPr lang="en-US" sz="2000" dirty="0" smtClean="0"/>
              <a:t>Use local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file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to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get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aliquot</a:t>
            </a:r>
            <a:r>
              <a:rPr lang="zh-CN" altLang="en-US" sz="2000" dirty="0" smtClean="0"/>
              <a:t>_</a:t>
            </a:r>
            <a:r>
              <a:rPr lang="en-US" altLang="zh-CN" sz="2000" dirty="0" smtClean="0"/>
              <a:t>id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and</a:t>
            </a:r>
            <a:r>
              <a:rPr lang="zh-CN" altLang="en-US" sz="2000" dirty="0" smtClean="0"/>
              <a:t> </a:t>
            </a:r>
            <a:r>
              <a:rPr lang="en-US" sz="2000" dirty="0" smtClean="0"/>
              <a:t>search each aliquot corresponding files.</a:t>
            </a:r>
          </a:p>
          <a:p>
            <a:r>
              <a:rPr lang="en-US" sz="2000" dirty="0"/>
              <a:t>curl 'https://</a:t>
            </a:r>
            <a:r>
              <a:rPr lang="en-US" sz="2000" dirty="0" err="1"/>
              <a:t>gdc-api.nci.nih.gov</a:t>
            </a:r>
            <a:r>
              <a:rPr lang="en-US" sz="2000" dirty="0"/>
              <a:t>/</a:t>
            </a:r>
            <a:r>
              <a:rPr lang="en-US" sz="2000" dirty="0" err="1">
                <a:solidFill>
                  <a:srgbClr val="FF0000"/>
                </a:solidFill>
              </a:rPr>
              <a:t>files</a:t>
            </a:r>
            <a:r>
              <a:rPr lang="en-US" sz="2000" dirty="0" err="1"/>
              <a:t>?filters</a:t>
            </a:r>
            <a:r>
              <a:rPr lang="en-US" sz="2000" dirty="0"/>
              <a:t>=$</a:t>
            </a:r>
            <a:r>
              <a:rPr lang="en-US" sz="2000" dirty="0" err="1"/>
              <a:t>filter_aliquo&amp;size</a:t>
            </a:r>
            <a:r>
              <a:rPr lang="en-US" sz="2000" dirty="0"/>
              <a:t>=19&amp;format=</a:t>
            </a:r>
            <a:r>
              <a:rPr lang="en-US" sz="2000" dirty="0" err="1"/>
              <a:t>TSV&amp;pretty</a:t>
            </a:r>
            <a:r>
              <a:rPr lang="en-US" sz="2000" dirty="0"/>
              <a:t>=</a:t>
            </a:r>
            <a:r>
              <a:rPr lang="en-US" sz="2000" dirty="0" err="1"/>
              <a:t>true&amp;from</a:t>
            </a:r>
            <a:r>
              <a:rPr lang="en-US" sz="2000" dirty="0"/>
              <a:t>=1</a:t>
            </a:r>
            <a:r>
              <a:rPr lang="en-US" sz="2000" dirty="0" smtClean="0"/>
              <a:t>\’</a:t>
            </a:r>
          </a:p>
          <a:p>
            <a:r>
              <a:rPr lang="en-US" sz="2000" b="1" dirty="0" smtClean="0">
                <a:solidFill>
                  <a:srgbClr val="FF0000"/>
                </a:solidFill>
              </a:rPr>
              <a:t>Filter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 </a:t>
            </a:r>
            <a:r>
              <a:rPr lang="en-US" altLang="zh-CN" sz="2000" b="1" dirty="0" smtClean="0">
                <a:solidFill>
                  <a:srgbClr val="FF0000"/>
                </a:solidFill>
              </a:rPr>
              <a:t>here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 </a:t>
            </a:r>
            <a:r>
              <a:rPr lang="en-US" altLang="zh-CN" sz="2000" b="1" dirty="0" smtClean="0">
                <a:solidFill>
                  <a:srgbClr val="FF0000"/>
                </a:solidFill>
              </a:rPr>
              <a:t>is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 </a:t>
            </a:r>
            <a:r>
              <a:rPr lang="en-US" altLang="zh-CN" sz="2000" b="1" dirty="0" smtClean="0">
                <a:solidFill>
                  <a:srgbClr val="FF0000"/>
                </a:solidFill>
              </a:rPr>
              <a:t>for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 </a:t>
            </a:r>
            <a:r>
              <a:rPr lang="en-US" altLang="zh-CN" sz="2000" b="1" dirty="0" smtClean="0">
                <a:solidFill>
                  <a:srgbClr val="FF0000"/>
                </a:solidFill>
              </a:rPr>
              <a:t>searching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 </a:t>
            </a:r>
            <a:r>
              <a:rPr lang="en-US" altLang="zh-CN" sz="2000" b="1" dirty="0" smtClean="0">
                <a:solidFill>
                  <a:srgbClr val="FF0000"/>
                </a:solidFill>
              </a:rPr>
              <a:t>files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 </a:t>
            </a:r>
            <a:r>
              <a:rPr lang="en-US" altLang="zh-CN" sz="2000" b="1" dirty="0" smtClean="0">
                <a:solidFill>
                  <a:srgbClr val="FF0000"/>
                </a:solidFill>
              </a:rPr>
              <a:t>in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 </a:t>
            </a:r>
            <a:r>
              <a:rPr lang="en-US" altLang="zh-CN" sz="2000" b="1" dirty="0" smtClean="0">
                <a:solidFill>
                  <a:srgbClr val="FF0000"/>
                </a:solidFill>
              </a:rPr>
              <a:t>this</a:t>
            </a:r>
            <a:r>
              <a:rPr lang="zh-CN" altLang="en-US" sz="2000" b="1" dirty="0" smtClean="0">
                <a:solidFill>
                  <a:srgbClr val="FF0000"/>
                </a:solidFill>
              </a:rPr>
              <a:t> </a:t>
            </a:r>
            <a:r>
              <a:rPr lang="en-US" altLang="zh-CN" sz="2000" b="1" dirty="0" smtClean="0">
                <a:solidFill>
                  <a:srgbClr val="FF0000"/>
                </a:solidFill>
              </a:rPr>
              <a:t>aliquot.</a:t>
            </a:r>
            <a:endParaRPr lang="en-US" sz="2000" b="1" dirty="0">
              <a:solidFill>
                <a:srgbClr val="FF0000"/>
              </a:solidFill>
            </a:endParaRPr>
          </a:p>
          <a:p>
            <a:endParaRPr lang="en-US" sz="2000" dirty="0" smtClean="0"/>
          </a:p>
          <a:p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67914"/>
            <a:ext cx="9144000" cy="394469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13394" y="2454035"/>
            <a:ext cx="7073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Case_id</a:t>
            </a:r>
            <a:r>
              <a:rPr lang="en-US" dirty="0" smtClean="0"/>
              <a:t>					</a:t>
            </a:r>
            <a:r>
              <a:rPr lang="en-US" dirty="0" err="1" smtClean="0"/>
              <a:t>aliquot_id</a:t>
            </a:r>
            <a:r>
              <a:rPr lang="en-US" dirty="0" smtClean="0"/>
              <a:t>				barcode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9208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Background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Methods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456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</a:rPr>
              <a:t>Background</a:t>
            </a:r>
          </a:p>
          <a:p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Methods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b="1" dirty="0" smtClean="0">
                <a:solidFill>
                  <a:srgbClr val="FF0000"/>
                </a:solidFill>
              </a:rPr>
              <a:t>Results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0611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General</a:t>
            </a:r>
            <a:r>
              <a:rPr lang="zh-CN" altLang="en-US" dirty="0" smtClean="0"/>
              <a:t> </a:t>
            </a:r>
            <a:r>
              <a:rPr lang="en-US" altLang="zh-CN" dirty="0" smtClean="0"/>
              <a:t>information of TCGA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r>
              <a:rPr lang="en-US" dirty="0" smtClean="0"/>
              <a:t>Results of this program.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3812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b="1" dirty="0" smtClean="0"/>
              <a:t>General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information of TCGA</a:t>
            </a:r>
            <a:endParaRPr lang="en-US" b="1" dirty="0" smtClean="0"/>
          </a:p>
          <a:p>
            <a:endParaRPr lang="en-US" dirty="0"/>
          </a:p>
          <a:p>
            <a:endParaRPr lang="en-US" dirty="0"/>
          </a:p>
          <a:p>
            <a:r>
              <a:rPr lang="en-US" dirty="0" smtClean="0">
                <a:solidFill>
                  <a:srgbClr val="D9D9D9"/>
                </a:solidFill>
              </a:rPr>
              <a:t>Results of this program.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430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Access</a:t>
            </a:r>
            <a:r>
              <a:rPr lang="zh-CN" altLang="en-US" dirty="0"/>
              <a:t> </a:t>
            </a:r>
            <a:r>
              <a:rPr lang="en-US" altLang="zh-CN" dirty="0" smtClean="0"/>
              <a:t>(general)</a:t>
            </a:r>
            <a:endParaRPr lang="en-US" dirty="0"/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2985475"/>
              </p:ext>
            </p:extLst>
          </p:nvPr>
        </p:nvGraphicFramePr>
        <p:xfrm>
          <a:off x="866324" y="2502669"/>
          <a:ext cx="3197677" cy="2395901"/>
        </p:xfrm>
        <a:graphic>
          <a:graphicData uri="http://schemas.openxmlformats.org/drawingml/2006/table">
            <a:tbl>
              <a:tblPr/>
              <a:tblGrid>
                <a:gridCol w="1098920"/>
                <a:gridCol w="1098920"/>
                <a:gridCol w="999837"/>
              </a:tblGrid>
              <a:tr h="2701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data category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open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controlled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</a:tr>
              <a:tr h="2701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SNV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91154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267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Transcriptome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profiling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57698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2267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Raw sequencing data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45988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1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CNV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33134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1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Biospecimen 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11356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1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Clinical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11168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9314140"/>
              </p:ext>
            </p:extLst>
          </p:nvPr>
        </p:nvGraphicFramePr>
        <p:xfrm>
          <a:off x="5329464" y="2502669"/>
          <a:ext cx="3197677" cy="2712720"/>
        </p:xfrm>
        <a:graphic>
          <a:graphicData uri="http://schemas.openxmlformats.org/drawingml/2006/table">
            <a:tbl>
              <a:tblPr/>
              <a:tblGrid>
                <a:gridCol w="1098920"/>
                <a:gridCol w="1098920"/>
                <a:gridCol w="999837"/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Data</a:t>
                      </a:r>
                      <a:r>
                        <a:rPr lang="zh-CN" altLang="en-US" sz="12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 </a:t>
                      </a:r>
                      <a:r>
                        <a:rPr lang="en-US" altLang="zh-CN" sz="12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category</a:t>
                      </a:r>
                      <a:endParaRPr lang="en-US" sz="12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open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controlled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SNV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74522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gene expression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133855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Raw sequencing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tr-T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12640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97606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Raw microarray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120258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28918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CNV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96107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94254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Biospecimen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11295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Clinical 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54200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DNA methylation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13448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Protein expression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8391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Structrue arrangement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3045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Other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2920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7258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632855" y="1941286"/>
            <a:ext cx="1808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Data</a:t>
            </a:r>
            <a:r>
              <a:rPr lang="zh-CN" altLang="en-US" dirty="0" smtClean="0"/>
              <a:t> </a:t>
            </a:r>
            <a:r>
              <a:rPr lang="en-US" dirty="0" smtClean="0"/>
              <a:t>TCGA</a:t>
            </a:r>
            <a:r>
              <a:rPr lang="zh-CN" altLang="en-US" dirty="0" smtClean="0"/>
              <a:t> </a:t>
            </a:r>
            <a:r>
              <a:rPr lang="en-US" altLang="zh-CN" dirty="0" smtClean="0"/>
              <a:t>portal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204857" y="1965901"/>
            <a:ext cx="14566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TCGA</a:t>
            </a:r>
            <a:r>
              <a:rPr lang="zh-CN" altLang="en-US" dirty="0" smtClean="0"/>
              <a:t> </a:t>
            </a:r>
            <a:r>
              <a:rPr lang="en-US" altLang="zh-CN" dirty="0" smtClean="0"/>
              <a:t>Archive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6600989" y="6108020"/>
            <a:ext cx="189026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/>
              <a:t>http://</a:t>
            </a:r>
            <a:r>
              <a:rPr lang="en-US" sz="1100" dirty="0" err="1"/>
              <a:t>cancergenome.nih.gov</a:t>
            </a:r>
            <a:endParaRPr lang="en-US" sz="1100" dirty="0"/>
          </a:p>
        </p:txBody>
      </p:sp>
      <p:sp>
        <p:nvSpPr>
          <p:cNvPr id="3" name="Rectangle 2"/>
          <p:cNvSpPr/>
          <p:nvPr/>
        </p:nvSpPr>
        <p:spPr>
          <a:xfrm>
            <a:off x="1152096" y="5261842"/>
            <a:ext cx="2492990" cy="6001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</a:rPr>
              <a:t>Website</a:t>
            </a:r>
            <a:r>
              <a:rPr lang="en-US" altLang="zh-CN" sz="1100" b="1" dirty="0" smtClean="0">
                <a:solidFill>
                  <a:srgbClr val="FF0000"/>
                </a:solidFill>
              </a:rPr>
              <a:t>:</a:t>
            </a:r>
            <a:r>
              <a:rPr lang="zh-CN" altLang="en-US" sz="1100" b="1" dirty="0" smtClean="0">
                <a:solidFill>
                  <a:srgbClr val="FF0000"/>
                </a:solidFill>
              </a:rPr>
              <a:t> </a:t>
            </a:r>
            <a:r>
              <a:rPr lang="en-US" sz="1100" b="1" dirty="0" smtClean="0">
                <a:solidFill>
                  <a:srgbClr val="FF0000"/>
                </a:solidFill>
                <a:hlinkClick r:id="rId3"/>
              </a:rPr>
              <a:t>https</a:t>
            </a:r>
            <a:r>
              <a:rPr lang="en-US" sz="1100" b="1" dirty="0">
                <a:solidFill>
                  <a:srgbClr val="FF0000"/>
                </a:solidFill>
                <a:hlinkClick r:id="rId3"/>
              </a:rPr>
              <a:t>://gdc-</a:t>
            </a:r>
            <a:r>
              <a:rPr lang="en-US" sz="1100" b="1" dirty="0" smtClean="0">
                <a:solidFill>
                  <a:srgbClr val="FF0000"/>
                </a:solidFill>
                <a:hlinkClick r:id="rId3"/>
              </a:rPr>
              <a:t>portal.nci.nih.gov</a:t>
            </a:r>
            <a:endParaRPr lang="en-US" sz="1100" b="1" dirty="0" smtClean="0">
              <a:solidFill>
                <a:srgbClr val="FF0000"/>
              </a:solidFill>
            </a:endParaRPr>
          </a:p>
          <a:p>
            <a:r>
              <a:rPr lang="en-US" sz="1100" b="1" dirty="0" smtClean="0">
                <a:solidFill>
                  <a:srgbClr val="FF0000"/>
                </a:solidFill>
              </a:rPr>
              <a:t>API</a:t>
            </a:r>
            <a:r>
              <a:rPr lang="en-US" altLang="zh-CN" sz="1100" b="1" dirty="0" smtClean="0">
                <a:solidFill>
                  <a:srgbClr val="FF0000"/>
                </a:solidFill>
              </a:rPr>
              <a:t>:</a:t>
            </a:r>
            <a:r>
              <a:rPr lang="zh-CN" altLang="en-US" sz="1100" b="1" dirty="0" smtClean="0">
                <a:solidFill>
                  <a:srgbClr val="FF0000"/>
                </a:solidFill>
              </a:rPr>
              <a:t> </a:t>
            </a:r>
            <a:r>
              <a:rPr lang="en-US" sz="1100" b="1" dirty="0">
                <a:solidFill>
                  <a:srgbClr val="FF0000"/>
                </a:solidFill>
                <a:hlinkClick r:id="rId4"/>
              </a:rPr>
              <a:t>https://gdc-api.nci.nih.gov</a:t>
            </a:r>
            <a:r>
              <a:rPr lang="en-US" sz="1100" b="1" dirty="0" smtClean="0">
                <a:solidFill>
                  <a:srgbClr val="FF0000"/>
                </a:solidFill>
                <a:hlinkClick r:id="rId4"/>
              </a:rPr>
              <a:t>/</a:t>
            </a:r>
            <a:endParaRPr lang="en-US" sz="1100" b="1" dirty="0" smtClean="0">
              <a:solidFill>
                <a:srgbClr val="FF0000"/>
              </a:solidFill>
            </a:endParaRPr>
          </a:p>
          <a:p>
            <a:endParaRPr lang="en-US" sz="1100" b="1" dirty="0">
              <a:solidFill>
                <a:srgbClr val="FF00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306819" y="5392647"/>
            <a:ext cx="4572000" cy="6001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b="1" dirty="0" smtClean="0">
                <a:solidFill>
                  <a:srgbClr val="FF0000"/>
                </a:solidFill>
              </a:rPr>
              <a:t>Website</a:t>
            </a:r>
            <a:r>
              <a:rPr lang="en-US" altLang="zh-CN" sz="1100" b="1" dirty="0" smtClean="0">
                <a:solidFill>
                  <a:srgbClr val="FF0000"/>
                </a:solidFill>
              </a:rPr>
              <a:t>:</a:t>
            </a:r>
            <a:r>
              <a:rPr lang="zh-CN" altLang="en-US" sz="1100" b="1" dirty="0" smtClean="0">
                <a:solidFill>
                  <a:srgbClr val="FF0000"/>
                </a:solidFill>
              </a:rPr>
              <a:t> </a:t>
            </a:r>
            <a:r>
              <a:rPr lang="en-US" sz="1100" b="1" dirty="0" smtClean="0">
                <a:solidFill>
                  <a:srgbClr val="FF0000"/>
                </a:solidFill>
                <a:hlinkClick r:id="rId5"/>
              </a:rPr>
              <a:t>https</a:t>
            </a:r>
            <a:r>
              <a:rPr lang="en-US" sz="1100" b="1" dirty="0">
                <a:solidFill>
                  <a:srgbClr val="FF0000"/>
                </a:solidFill>
                <a:hlinkClick r:id="rId5"/>
              </a:rPr>
              <a:t>://gdc-portal.nci.nih.gov/legacy-archive/search/</a:t>
            </a:r>
            <a:r>
              <a:rPr lang="en-US" sz="1100" b="1" dirty="0" smtClean="0">
                <a:solidFill>
                  <a:srgbClr val="FF0000"/>
                </a:solidFill>
                <a:hlinkClick r:id="rId5"/>
              </a:rPr>
              <a:t>f</a:t>
            </a:r>
            <a:endParaRPr lang="en-US" sz="1100" b="1" dirty="0" smtClean="0">
              <a:solidFill>
                <a:srgbClr val="FF0000"/>
              </a:solidFill>
            </a:endParaRPr>
          </a:p>
          <a:p>
            <a:r>
              <a:rPr lang="en-US" sz="1100" b="1" dirty="0" smtClean="0">
                <a:solidFill>
                  <a:srgbClr val="FF0000"/>
                </a:solidFill>
              </a:rPr>
              <a:t>API</a:t>
            </a:r>
            <a:r>
              <a:rPr lang="en-US" altLang="zh-CN" sz="1100" b="1" dirty="0" smtClean="0">
                <a:solidFill>
                  <a:srgbClr val="FF0000"/>
                </a:solidFill>
              </a:rPr>
              <a:t>:</a:t>
            </a:r>
            <a:r>
              <a:rPr lang="zh-CN" altLang="en-US" sz="1100" b="1" dirty="0" smtClean="0">
                <a:solidFill>
                  <a:srgbClr val="FF0000"/>
                </a:solidFill>
              </a:rPr>
              <a:t> </a:t>
            </a:r>
            <a:r>
              <a:rPr lang="en-US" altLang="zh-CN" sz="1100" b="1" dirty="0">
                <a:solidFill>
                  <a:srgbClr val="FF0000"/>
                </a:solidFill>
                <a:hlinkClick r:id="rId6"/>
              </a:rPr>
              <a:t>https://gdc-api.nci.nih.gov/legacy</a:t>
            </a:r>
            <a:r>
              <a:rPr lang="en-US" altLang="zh-CN" sz="1100" b="1" dirty="0" smtClean="0">
                <a:solidFill>
                  <a:srgbClr val="FF0000"/>
                </a:solidFill>
                <a:hlinkClick r:id="rId6"/>
              </a:rPr>
              <a:t>/</a:t>
            </a:r>
            <a:endParaRPr lang="en-US" altLang="zh-CN" sz="1100" b="1" dirty="0" smtClean="0">
              <a:solidFill>
                <a:srgbClr val="FF0000"/>
              </a:solidFill>
            </a:endParaRPr>
          </a:p>
          <a:p>
            <a:endParaRPr lang="en-US" sz="1100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58358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Experimental </a:t>
            </a:r>
            <a:r>
              <a:rPr lang="en-US" dirty="0" err="1" smtClean="0"/>
              <a:t>stragety</a:t>
            </a:r>
            <a:r>
              <a:rPr lang="en-US" dirty="0" smtClean="0"/>
              <a:t> and Workflow(general)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794001" y="1535663"/>
            <a:ext cx="2932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Data</a:t>
            </a:r>
            <a:r>
              <a:rPr lang="zh-CN" altLang="en-US" b="1" dirty="0" smtClean="0">
                <a:solidFill>
                  <a:srgbClr val="FF0000"/>
                </a:solidFill>
              </a:rPr>
              <a:t> </a:t>
            </a:r>
            <a:r>
              <a:rPr lang="en-US" altLang="zh-CN" b="1" dirty="0" smtClean="0">
                <a:solidFill>
                  <a:srgbClr val="FF0000"/>
                </a:solidFill>
              </a:rPr>
              <a:t>of</a:t>
            </a:r>
            <a:r>
              <a:rPr lang="zh-CN" altLang="en-US" b="1" dirty="0" smtClean="0">
                <a:solidFill>
                  <a:srgbClr val="FF0000"/>
                </a:solidFill>
              </a:rPr>
              <a:t> </a:t>
            </a:r>
            <a:r>
              <a:rPr lang="en-US" altLang="zh-CN" b="1" dirty="0" smtClean="0">
                <a:solidFill>
                  <a:srgbClr val="FF0000"/>
                </a:solidFill>
              </a:rPr>
              <a:t>the</a:t>
            </a:r>
            <a:r>
              <a:rPr lang="zh-CN" altLang="en-US" b="1" dirty="0" smtClean="0">
                <a:solidFill>
                  <a:srgbClr val="FF0000"/>
                </a:solidFill>
              </a:rPr>
              <a:t> </a:t>
            </a:r>
            <a:r>
              <a:rPr lang="en-US" altLang="zh-CN" b="1" dirty="0" smtClean="0">
                <a:solidFill>
                  <a:srgbClr val="FF0000"/>
                </a:solidFill>
              </a:rPr>
              <a:t>new</a:t>
            </a:r>
            <a:r>
              <a:rPr lang="zh-CN" altLang="en-US" b="1" dirty="0" smtClean="0">
                <a:solidFill>
                  <a:srgbClr val="FF0000"/>
                </a:solidFill>
              </a:rPr>
              <a:t> </a:t>
            </a:r>
            <a:r>
              <a:rPr lang="en-US" altLang="zh-CN" b="1" dirty="0" smtClean="0">
                <a:solidFill>
                  <a:srgbClr val="FF0000"/>
                </a:solidFill>
              </a:rPr>
              <a:t>TCGA</a:t>
            </a:r>
            <a:r>
              <a:rPr lang="zh-CN" altLang="en-US" b="1" dirty="0" smtClean="0">
                <a:solidFill>
                  <a:srgbClr val="FF0000"/>
                </a:solidFill>
              </a:rPr>
              <a:t> </a:t>
            </a:r>
            <a:r>
              <a:rPr lang="en-US" altLang="zh-CN" b="1" dirty="0" smtClean="0">
                <a:solidFill>
                  <a:srgbClr val="FF0000"/>
                </a:solidFill>
              </a:rPr>
              <a:t>portal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796540" y="6126163"/>
            <a:ext cx="189026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/>
              <a:t>http://</a:t>
            </a:r>
            <a:r>
              <a:rPr lang="en-US" sz="1100" dirty="0" err="1"/>
              <a:t>cancergenome.nih.gov</a:t>
            </a:r>
            <a:endParaRPr lang="en-US" sz="1100" dirty="0"/>
          </a:p>
        </p:txBody>
      </p:sp>
      <p:graphicFrame>
        <p:nvGraphicFramePr>
          <p:cNvPr id="13" name="Content Placeholder 1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8520577"/>
              </p:ext>
            </p:extLst>
          </p:nvPr>
        </p:nvGraphicFramePr>
        <p:xfrm>
          <a:off x="457200" y="2134057"/>
          <a:ext cx="8229600" cy="3031361"/>
        </p:xfrm>
        <a:graphic>
          <a:graphicData uri="http://schemas.openxmlformats.org/drawingml/2006/table">
            <a:tbl>
              <a:tblPr/>
              <a:tblGrid>
                <a:gridCol w="999067"/>
                <a:gridCol w="3817760"/>
                <a:gridCol w="1865239"/>
                <a:gridCol w="1547534"/>
              </a:tblGrid>
              <a:tr h="4411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data category</a:t>
                      </a:r>
                    </a:p>
                  </a:txBody>
                  <a:tcPr marL="5124" marR="5124" marT="5124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Experimental stragety</a:t>
                      </a:r>
                    </a:p>
                  </a:txBody>
                  <a:tcPr marL="5124" marR="5124" marT="512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Workflow</a:t>
                      </a:r>
                    </a:p>
                  </a:txBody>
                  <a:tcPr marL="5124" marR="5124" marT="512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data type</a:t>
                      </a:r>
                    </a:p>
                  </a:txBody>
                  <a:tcPr marL="5124" marR="5124" marT="5124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</a:tr>
              <a:tr h="8545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SNV</a:t>
                      </a:r>
                    </a:p>
                  </a:txBody>
                  <a:tcPr marL="5124" marR="5124" marT="5124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WXS</a:t>
                      </a:r>
                    </a:p>
                  </a:txBody>
                  <a:tcPr marL="5124" marR="5124" marT="512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SomaticSnipper, Mutect2, Varscan2, MuSE, and corresonding Annotation</a:t>
                      </a:r>
                    </a:p>
                  </a:txBody>
                  <a:tcPr marL="5124" marR="5124" marT="512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Annotated Somatic Mutation, Raw Simple Somatic Mutation</a:t>
                      </a:r>
                    </a:p>
                  </a:txBody>
                  <a:tcPr marL="5124" marR="5124" marT="5124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11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Transcriptome profiling</a:t>
                      </a:r>
                    </a:p>
                  </a:txBody>
                  <a:tcPr marL="5124" marR="5124" marT="5124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RNA-</a:t>
                      </a:r>
                      <a:r>
                        <a:rPr lang="pt-BR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seq</a:t>
                      </a:r>
                      <a:r>
                        <a:rPr lang="pt-B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(60.2%), </a:t>
                      </a:r>
                      <a:r>
                        <a:rPr lang="pt-BR" sz="1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miRNA-seq</a:t>
                      </a:r>
                      <a:r>
                        <a:rPr lang="pt-B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(39.8%)</a:t>
                      </a:r>
                    </a:p>
                  </a:txBody>
                  <a:tcPr marL="5124" marR="5124" marT="512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BSGSC(miRNAseq), HTSeq(RNAseq)</a:t>
                      </a:r>
                    </a:p>
                  </a:txBody>
                  <a:tcPr marL="5124" marR="5124" marT="512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gene, isoform, miRNA</a:t>
                      </a:r>
                    </a:p>
                  </a:txBody>
                  <a:tcPr marL="5124" marR="5124" marT="5124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11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Raw sequencing data</a:t>
                      </a:r>
                    </a:p>
                  </a:txBody>
                  <a:tcPr marL="5124" marR="5124" marT="5124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WXS(49.8%), RNA-seq(25.2%), miRNA-seq(25.0%)</a:t>
                      </a:r>
                    </a:p>
                  </a:txBody>
                  <a:tcPr marL="5124" marR="5124" marT="512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STAR 2(RNAseq), BWA(miRNAseq, WXS)</a:t>
                      </a:r>
                    </a:p>
                  </a:txBody>
                  <a:tcPr marL="5124" marR="5124" marT="512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5124" marR="5124" marT="5124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1195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CNV</a:t>
                      </a:r>
                    </a:p>
                  </a:txBody>
                  <a:tcPr marL="5124" marR="5124" marT="5124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Genotyping Array</a:t>
                      </a:r>
                    </a:p>
                  </a:txBody>
                  <a:tcPr marL="5124" marR="5124" marT="512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DNAcopy</a:t>
                      </a:r>
                    </a:p>
                  </a:txBody>
                  <a:tcPr marL="5124" marR="5124" marT="512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Copy number Segment(Masked or not)</a:t>
                      </a:r>
                    </a:p>
                  </a:txBody>
                  <a:tcPr marL="5124" marR="5124" marT="5124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2844799" y="5591201"/>
            <a:ext cx="3951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Some</a:t>
            </a:r>
            <a:r>
              <a:rPr lang="zh-CN" altLang="en-US" b="1" dirty="0" smtClean="0">
                <a:solidFill>
                  <a:srgbClr val="FF0000"/>
                </a:solidFill>
              </a:rPr>
              <a:t> </a:t>
            </a:r>
            <a:r>
              <a:rPr lang="en-US" altLang="zh-CN" b="1" dirty="0" smtClean="0">
                <a:solidFill>
                  <a:srgbClr val="FF0000"/>
                </a:solidFill>
              </a:rPr>
              <a:t>terms</a:t>
            </a:r>
            <a:r>
              <a:rPr lang="zh-CN" altLang="en-US" b="1" dirty="0" smtClean="0">
                <a:solidFill>
                  <a:srgbClr val="FF0000"/>
                </a:solidFill>
              </a:rPr>
              <a:t> </a:t>
            </a:r>
            <a:r>
              <a:rPr lang="en-US" altLang="zh-CN" b="1" dirty="0" smtClean="0">
                <a:solidFill>
                  <a:srgbClr val="FF0000"/>
                </a:solidFill>
              </a:rPr>
              <a:t>combined</a:t>
            </a:r>
            <a:r>
              <a:rPr lang="zh-CN" altLang="en-US" b="1" dirty="0" smtClean="0">
                <a:solidFill>
                  <a:srgbClr val="FF0000"/>
                </a:solidFill>
              </a:rPr>
              <a:t> </a:t>
            </a:r>
            <a:r>
              <a:rPr lang="en-US" altLang="zh-CN" b="1" dirty="0" smtClean="0">
                <a:solidFill>
                  <a:srgbClr val="FF0000"/>
                </a:solidFill>
              </a:rPr>
              <a:t>in</a:t>
            </a:r>
            <a:r>
              <a:rPr lang="zh-CN" altLang="en-US" b="1" dirty="0" smtClean="0">
                <a:solidFill>
                  <a:srgbClr val="FF0000"/>
                </a:solidFill>
              </a:rPr>
              <a:t> </a:t>
            </a:r>
            <a:r>
              <a:rPr lang="en-US" altLang="zh-CN" b="1" dirty="0" smtClean="0">
                <a:solidFill>
                  <a:srgbClr val="FF0000"/>
                </a:solidFill>
              </a:rPr>
              <a:t>workflow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84432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Experimental </a:t>
            </a:r>
            <a:r>
              <a:rPr lang="en-US" dirty="0" err="1"/>
              <a:t>stragety</a:t>
            </a:r>
            <a:r>
              <a:rPr lang="en-US" dirty="0"/>
              <a:t> and Workflow(general)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664858" y="1415141"/>
            <a:ext cx="1414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Archive</a:t>
            </a:r>
            <a:r>
              <a:rPr lang="zh-CN" altLang="en-US" b="1" dirty="0" smtClean="0">
                <a:solidFill>
                  <a:srgbClr val="FF0000"/>
                </a:solidFill>
              </a:rPr>
              <a:t> </a:t>
            </a:r>
            <a:r>
              <a:rPr lang="en-US" altLang="zh-CN" b="1" dirty="0" smtClean="0">
                <a:solidFill>
                  <a:srgbClr val="FF0000"/>
                </a:solidFill>
              </a:rPr>
              <a:t>Data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58055" y="6086290"/>
            <a:ext cx="6429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Data in red are with proportion more than 10% for each category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891276" y="6456541"/>
            <a:ext cx="189026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/>
              <a:t>http://</a:t>
            </a:r>
            <a:r>
              <a:rPr lang="en-US" sz="1100" dirty="0" err="1"/>
              <a:t>cancergenome.nih.gov</a:t>
            </a:r>
            <a:endParaRPr lang="en-US" sz="1100" dirty="0"/>
          </a:p>
        </p:txBody>
      </p:sp>
      <p:graphicFrame>
        <p:nvGraphicFramePr>
          <p:cNvPr id="13" name="Content Placeholder 1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6704344"/>
              </p:ext>
            </p:extLst>
          </p:nvPr>
        </p:nvGraphicFramePr>
        <p:xfrm>
          <a:off x="457200" y="1777999"/>
          <a:ext cx="8229600" cy="4269350"/>
        </p:xfrm>
        <a:graphic>
          <a:graphicData uri="http://schemas.openxmlformats.org/drawingml/2006/table">
            <a:tbl>
              <a:tblPr/>
              <a:tblGrid>
                <a:gridCol w="769947"/>
                <a:gridCol w="5162433"/>
                <a:gridCol w="2297220"/>
              </a:tblGrid>
              <a:tr h="2229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data category</a:t>
                      </a:r>
                    </a:p>
                  </a:txBody>
                  <a:tcPr marL="6311" marR="6311" marT="6311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Experimental stragety</a:t>
                      </a:r>
                    </a:p>
                  </a:txBody>
                  <a:tcPr marL="6311" marR="6311" marT="631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data type</a:t>
                      </a:r>
                    </a:p>
                  </a:txBody>
                  <a:tcPr marL="6311" marR="6311" marT="6311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</a:tr>
              <a:tr h="2229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SNV</a:t>
                      </a:r>
                    </a:p>
                  </a:txBody>
                  <a:tcPr marL="6311" marR="6311" marT="6311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DNA-seq(63.6%)</a:t>
                      </a: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</a:t>
                      </a:r>
                      <a:r>
                        <a:rPr lang="en-US" sz="1200" b="0" i="0" u="none" strike="noStrike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 Genotyping Array(31.4%)</a:t>
                      </a: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RNA-seq, Capillary Sequencing</a:t>
                      </a:r>
                    </a:p>
                  </a:txBody>
                  <a:tcPr marL="6311" marR="6311" marT="631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Simple Nucleotide Variation, Genotypes, Simple Somatic Mutation</a:t>
                      </a:r>
                    </a:p>
                  </a:txBody>
                  <a:tcPr marL="6311" marR="6311" marT="6311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29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gene expression</a:t>
                      </a:r>
                    </a:p>
                  </a:txBody>
                  <a:tcPr marL="6311" marR="6311" marT="6311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RNA-seq(61.1%)</a:t>
                      </a: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</a:t>
                      </a:r>
                      <a:r>
                        <a:rPr lang="en-US" sz="1200" b="0" i="0" u="none" strike="noStrike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 miRNA-seq(34.6%)</a:t>
                      </a: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Gene expression Array, miRNA expression Array, Total RNA-seq, Exon Array</a:t>
                      </a:r>
                    </a:p>
                  </a:txBody>
                  <a:tcPr marL="6311" marR="6311" marT="631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Gene, miRNA, isoform, exon</a:t>
                      </a:r>
                    </a:p>
                  </a:txBody>
                  <a:tcPr marL="6311" marR="6311" marT="6311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29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Raw sequencing</a:t>
                      </a:r>
                    </a:p>
                  </a:txBody>
                  <a:tcPr marL="6311" marR="6311" marT="6311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RNA-seq(23.5%)</a:t>
                      </a: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</a:t>
                      </a:r>
                      <a:r>
                        <a:rPr lang="en-US" sz="1200" b="0" i="0" u="none" strike="noStrike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DNA-seq(23%)</a:t>
                      </a: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</a:t>
                      </a:r>
                      <a:r>
                        <a:rPr lang="en-US" sz="1200" b="0" i="0" u="none" strike="noStrike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WXS(18.9%)</a:t>
                      </a: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</a:t>
                      </a:r>
                      <a:r>
                        <a:rPr lang="en-US" sz="1200" b="0" i="0" u="none" strike="noStrike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miRNA-seq(17.6%)</a:t>
                      </a: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VALIADATION, WGS, AMPLICON, Bisulfite-seq</a:t>
                      </a:r>
                    </a:p>
                  </a:txBody>
                  <a:tcPr marL="6311" marR="6311" marT="631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311" marR="6311" marT="6311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29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Raw microarray</a:t>
                      </a:r>
                    </a:p>
                  </a:txBody>
                  <a:tcPr marL="6311" marR="6311" marT="6311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Methylation Array(31.0%)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</a:t>
                      </a:r>
                      <a:r>
                        <a:rPr 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Protein Expression Array(23.5%)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</a:t>
                      </a:r>
                      <a:r>
                        <a:rPr 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Genotyping Array(21.1%)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</a:t>
                      </a:r>
                      <a:r>
                        <a:rPr 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CGH Array(15.8%)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Gene Expression Array,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miRNA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Expression Array, Exon Array</a:t>
                      </a:r>
                    </a:p>
                  </a:txBody>
                  <a:tcPr marL="6311" marR="6311" marT="631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6311" marR="6311" marT="6311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29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CNV</a:t>
                      </a:r>
                    </a:p>
                  </a:txBody>
                  <a:tcPr marL="6311" marR="6311" marT="6311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Genotyping Array(96.6%)</a:t>
                      </a: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CGH Array, WGS</a:t>
                      </a:r>
                    </a:p>
                  </a:txBody>
                  <a:tcPr marL="6311" marR="6311" marT="631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Mainly Copy number Segment/Estimate/Normalized</a:t>
                      </a:r>
                    </a:p>
                  </a:txBody>
                  <a:tcPr marL="6311" marR="6311" marT="6311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29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DNA methylation</a:t>
                      </a:r>
                    </a:p>
                  </a:txBody>
                  <a:tcPr marL="6311" marR="6311" marT="6311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Methylation Array(99.3%)</a:t>
                      </a: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Bisulfite-Seq</a:t>
                      </a:r>
                    </a:p>
                  </a:txBody>
                  <a:tcPr marL="6311" marR="6311" marT="631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mainly Beta value</a:t>
                      </a:r>
                    </a:p>
                  </a:txBody>
                  <a:tcPr marL="6311" marR="6311" marT="6311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29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Protein expression</a:t>
                      </a:r>
                    </a:p>
                  </a:txBody>
                  <a:tcPr marL="6311" marR="6311" marT="6311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Protein Expression Array</a:t>
                      </a:r>
                    </a:p>
                  </a:txBody>
                  <a:tcPr marL="6311" marR="6311" marT="631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Protein Expression Quantification</a:t>
                      </a:r>
                    </a:p>
                  </a:txBody>
                  <a:tcPr marL="6311" marR="6311" marT="6311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29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Structrue arrangement</a:t>
                      </a:r>
                    </a:p>
                  </a:txBody>
                  <a:tcPr marL="6311" marR="6311" marT="6311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RNA-seq</a:t>
                      </a:r>
                    </a:p>
                  </a:txBody>
                  <a:tcPr marL="6311" marR="6311" marT="631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Structural Variation</a:t>
                      </a:r>
                    </a:p>
                  </a:txBody>
                  <a:tcPr marL="6311" marR="6311" marT="6311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292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Other</a:t>
                      </a:r>
                    </a:p>
                  </a:txBody>
                  <a:tcPr marL="6311" marR="6311" marT="6311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MSI- Mono- Dinucleotide Assay(67.8%)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</a:t>
                      </a:r>
                      <a:r>
                        <a:rPr 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Mixed </a:t>
                      </a:r>
                      <a:r>
                        <a:rPr lang="en-US" sz="12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Stragety</a:t>
                      </a:r>
                      <a:r>
                        <a:rPr lang="en-US" sz="12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"/>
                        </a:rPr>
                        <a:t>(28.7%)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, Capillary Sequencing</a:t>
                      </a:r>
                    </a:p>
                  </a:txBody>
                  <a:tcPr marL="6311" marR="6311" marT="6311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Microsattelite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Instability, Auxiliary Test, ABI Sequence Trace</a:t>
                      </a:r>
                    </a:p>
                  </a:txBody>
                  <a:tcPr marL="6311" marR="6311" marT="6311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02008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 smtClean="0">
                <a:solidFill>
                  <a:srgbClr val="D9D9D9"/>
                </a:solidFill>
              </a:rPr>
              <a:t>General</a:t>
            </a:r>
            <a:r>
              <a:rPr lang="zh-CN" altLang="en-US" dirty="0" smtClean="0">
                <a:solidFill>
                  <a:srgbClr val="D9D9D9"/>
                </a:solidFill>
              </a:rPr>
              <a:t> </a:t>
            </a:r>
            <a:r>
              <a:rPr lang="en-US" altLang="zh-CN" dirty="0" smtClean="0">
                <a:solidFill>
                  <a:srgbClr val="D9D9D9"/>
                </a:solidFill>
              </a:rPr>
              <a:t>information of TCGA</a:t>
            </a:r>
            <a:endParaRPr lang="en-US" dirty="0" smtClean="0">
              <a:solidFill>
                <a:srgbClr val="D9D9D9"/>
              </a:solidFill>
            </a:endParaRPr>
          </a:p>
          <a:p>
            <a:endParaRPr lang="en-US" dirty="0"/>
          </a:p>
          <a:p>
            <a:endParaRPr lang="en-US" b="1" dirty="0"/>
          </a:p>
          <a:p>
            <a:r>
              <a:rPr lang="en-US" b="1" dirty="0" smtClean="0"/>
              <a:t>Results of this program.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741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Program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</a:t>
            </a:r>
            <a:r>
              <a:rPr lang="en-US" dirty="0" smtClean="0"/>
              <a:t>eneral information</a:t>
            </a:r>
          </a:p>
          <a:p>
            <a:endParaRPr lang="en-US" dirty="0" smtClean="0"/>
          </a:p>
          <a:p>
            <a:r>
              <a:rPr lang="en-US" dirty="0" smtClean="0"/>
              <a:t>Barcode and UUID relationship</a:t>
            </a:r>
          </a:p>
          <a:p>
            <a:endParaRPr lang="en-US" dirty="0" smtClean="0"/>
          </a:p>
          <a:p>
            <a:r>
              <a:rPr lang="en-US" dirty="0" smtClean="0"/>
              <a:t>Aliquot </a:t>
            </a:r>
            <a:r>
              <a:rPr lang="en-US" altLang="zh-CN" dirty="0" smtClean="0"/>
              <a:t>usage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Use TCGA-COAD as example most time.</a:t>
            </a:r>
          </a:p>
        </p:txBody>
      </p:sp>
    </p:spTree>
    <p:extLst>
      <p:ext uri="{BB962C8B-B14F-4D97-AF65-F5344CB8AC3E}">
        <p14:creationId xmlns:p14="http://schemas.microsoft.com/office/powerpoint/2010/main" val="1709712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r>
              <a:rPr lang="en-US" dirty="0" smtClean="0"/>
              <a:t>The program will produce general information for files in projects and cases, relationship between UUID and barcode, and information for aliquot usage. It will also download data file separately.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860" y="4082145"/>
            <a:ext cx="8436429" cy="2569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495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information(TCGA-COAD)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File number: 9318 open 3415</a:t>
            </a:r>
          </a:p>
          <a:p>
            <a:r>
              <a:rPr lang="en-US" dirty="0" smtClean="0"/>
              <a:t>Data category number: 5 open 3</a:t>
            </a:r>
          </a:p>
          <a:p>
            <a:r>
              <a:rPr lang="en-US" dirty="0" smtClean="0"/>
              <a:t>Experiment strategy number: 4 open 3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8693539"/>
              </p:ext>
            </p:extLst>
          </p:nvPr>
        </p:nvGraphicFramePr>
        <p:xfrm>
          <a:off x="457200" y="3594600"/>
          <a:ext cx="8229600" cy="1009602"/>
        </p:xfrm>
        <a:graphic>
          <a:graphicData uri="http://schemas.openxmlformats.org/drawingml/2006/table">
            <a:tbl>
              <a:tblPr/>
              <a:tblGrid>
                <a:gridCol w="1677880"/>
                <a:gridCol w="1814849"/>
                <a:gridCol w="1461011"/>
                <a:gridCol w="741920"/>
                <a:gridCol w="970202"/>
                <a:gridCol w="1563738"/>
              </a:tblGrid>
              <a:tr h="17577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access</a:t>
                      </a:r>
                    </a:p>
                  </a:txBody>
                  <a:tcPr marL="11414" marR="11414" marT="11414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Simple Nucleotide Variation</a:t>
                      </a:r>
                    </a:p>
                  </a:txBody>
                  <a:tcPr marL="11414" marR="11414" marT="1141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Raw Sequencing Data</a:t>
                      </a:r>
                    </a:p>
                  </a:txBody>
                  <a:tcPr marL="11414" marR="11414" marT="1141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Clinical</a:t>
                      </a:r>
                    </a:p>
                  </a:txBody>
                  <a:tcPr marL="11414" marR="11414" marT="1141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Biospecimen</a:t>
                      </a:r>
                    </a:p>
                  </a:txBody>
                  <a:tcPr marL="11414" marR="11414" marT="1141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Transcriptome Profiling</a:t>
                      </a:r>
                    </a:p>
                  </a:txBody>
                  <a:tcPr marL="11414" marR="11414" marT="11414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</a:tr>
              <a:tr h="17577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all</a:t>
                      </a:r>
                    </a:p>
                  </a:txBody>
                  <a:tcPr marL="11414" marR="11414" marT="11414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3944</a:t>
                      </a:r>
                    </a:p>
                  </a:txBody>
                  <a:tcPr marL="11414" marR="11414" marT="1141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1959</a:t>
                      </a:r>
                    </a:p>
                  </a:txBody>
                  <a:tcPr marL="11414" marR="11414" marT="1141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459</a:t>
                      </a:r>
                    </a:p>
                  </a:txBody>
                  <a:tcPr marL="11414" marR="11414" marT="1141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463</a:t>
                      </a:r>
                    </a:p>
                  </a:txBody>
                  <a:tcPr marL="11414" marR="11414" marT="1141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2493</a:t>
                      </a:r>
                    </a:p>
                  </a:txBody>
                  <a:tcPr marL="11414" marR="11414" marT="11414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577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open</a:t>
                      </a:r>
                    </a:p>
                  </a:txBody>
                  <a:tcPr marL="11414" marR="11414" marT="11414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1414" marR="11414" marT="1141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1414" marR="11414" marT="1141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459</a:t>
                      </a:r>
                    </a:p>
                  </a:txBody>
                  <a:tcPr marL="11414" marR="11414" marT="1141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463</a:t>
                      </a:r>
                    </a:p>
                  </a:txBody>
                  <a:tcPr marL="11414" marR="11414" marT="11414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2493</a:t>
                      </a:r>
                    </a:p>
                  </a:txBody>
                  <a:tcPr marL="11414" marR="11414" marT="11414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4624919"/>
              </p:ext>
            </p:extLst>
          </p:nvPr>
        </p:nvGraphicFramePr>
        <p:xfrm>
          <a:off x="457200" y="5003097"/>
          <a:ext cx="7416800" cy="861060"/>
        </p:xfrm>
        <a:graphic>
          <a:graphicData uri="http://schemas.openxmlformats.org/drawingml/2006/table">
            <a:tbl>
              <a:tblPr/>
              <a:tblGrid>
                <a:gridCol w="1866900"/>
                <a:gridCol w="2019300"/>
                <a:gridCol w="1625600"/>
                <a:gridCol w="825500"/>
                <a:gridCol w="1079500"/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access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RNA-Seq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miRNA-Seq</a:t>
                      </a:r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NA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WXS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all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2084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1395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922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4917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open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1563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930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922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793997" y="6211669"/>
            <a:ext cx="6386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NA: files without experimental strategies(Clinical, </a:t>
            </a:r>
            <a:r>
              <a:rPr lang="en-US" dirty="0" err="1" smtClean="0">
                <a:solidFill>
                  <a:srgbClr val="FF0000"/>
                </a:solidFill>
              </a:rPr>
              <a:t>Biospecimen</a:t>
            </a:r>
            <a:r>
              <a:rPr lang="en-US" dirty="0" smtClean="0">
                <a:solidFill>
                  <a:srgbClr val="FF0000"/>
                </a:solidFill>
              </a:rPr>
              <a:t>) 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948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 smtClean="0">
                <a:solidFill>
                  <a:srgbClr val="FF0000"/>
                </a:solidFill>
              </a:rPr>
              <a:t>Background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Methods</a:t>
            </a:r>
          </a:p>
          <a:p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Results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0611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information(TCGA-COAD)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Sever workflows and experimental strategies are used for each data categories.</a:t>
            </a:r>
            <a:endParaRPr lang="en-US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24235887"/>
              </p:ext>
            </p:extLst>
          </p:nvPr>
        </p:nvGraphicFramePr>
        <p:xfrm>
          <a:off x="308428" y="2852057"/>
          <a:ext cx="3955143" cy="25508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3294974"/>
              </p:ext>
            </p:extLst>
          </p:nvPr>
        </p:nvGraphicFramePr>
        <p:xfrm>
          <a:off x="4445000" y="2964543"/>
          <a:ext cx="4241800" cy="25508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1837032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information(TCGA-PCPG)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File number: </a:t>
            </a:r>
            <a:r>
              <a:rPr lang="en-US" dirty="0" smtClean="0"/>
              <a:t>4227 open 2016</a:t>
            </a:r>
            <a:endParaRPr lang="en-US" dirty="0"/>
          </a:p>
          <a:p>
            <a:r>
              <a:rPr lang="en-US" dirty="0"/>
              <a:t>Data category number: </a:t>
            </a:r>
            <a:r>
              <a:rPr lang="en-US" dirty="0" smtClean="0"/>
              <a:t>6 </a:t>
            </a:r>
            <a:r>
              <a:rPr lang="en-US" dirty="0"/>
              <a:t>open </a:t>
            </a:r>
            <a:r>
              <a:rPr lang="en-US" dirty="0" smtClean="0"/>
              <a:t>4</a:t>
            </a:r>
            <a:endParaRPr lang="en-US" dirty="0"/>
          </a:p>
          <a:p>
            <a:r>
              <a:rPr lang="en-US" dirty="0"/>
              <a:t>Experiment strategy number: </a:t>
            </a:r>
            <a:r>
              <a:rPr lang="en-US" dirty="0" smtClean="0"/>
              <a:t>5 open 4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3806077"/>
              </p:ext>
            </p:extLst>
          </p:nvPr>
        </p:nvGraphicFramePr>
        <p:xfrm>
          <a:off x="457200" y="3418631"/>
          <a:ext cx="8229600" cy="1251015"/>
        </p:xfrm>
        <a:graphic>
          <a:graphicData uri="http://schemas.openxmlformats.org/drawingml/2006/table">
            <a:tbl>
              <a:tblPr/>
              <a:tblGrid>
                <a:gridCol w="689335"/>
                <a:gridCol w="1452906"/>
                <a:gridCol w="1686220"/>
                <a:gridCol w="1452906"/>
                <a:gridCol w="689335"/>
                <a:gridCol w="901438"/>
                <a:gridCol w="1357460"/>
              </a:tblGrid>
              <a:tr h="6334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Acess</a:t>
                      </a:r>
                    </a:p>
                  </a:txBody>
                  <a:tcPr marL="10605" marR="10605" marT="10605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Transcriptome Profiling</a:t>
                      </a:r>
                    </a:p>
                  </a:txBody>
                  <a:tcPr marL="10605" marR="10605" marT="1060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Simple Nucleotide Variation</a:t>
                      </a:r>
                    </a:p>
                  </a:txBody>
                  <a:tcPr marL="10605" marR="10605" marT="1060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Copy Number Variation</a:t>
                      </a:r>
                    </a:p>
                  </a:txBody>
                  <a:tcPr marL="10605" marR="10605" marT="1060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Clinical</a:t>
                      </a:r>
                    </a:p>
                  </a:txBody>
                  <a:tcPr marL="10605" marR="10605" marT="1060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Biospecimen</a:t>
                      </a:r>
                    </a:p>
                  </a:txBody>
                  <a:tcPr marL="10605" marR="10605" marT="1060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Raw Sequencing Data</a:t>
                      </a:r>
                    </a:p>
                  </a:txBody>
                  <a:tcPr marL="10605" marR="10605" marT="10605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</a:tr>
              <a:tr h="2508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All</a:t>
                      </a:r>
                    </a:p>
                  </a:txBody>
                  <a:tcPr marL="10605" marR="10605" marT="10605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932</a:t>
                      </a:r>
                    </a:p>
                  </a:txBody>
                  <a:tcPr marL="10605" marR="10605" marT="1060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1472</a:t>
                      </a:r>
                    </a:p>
                  </a:txBody>
                  <a:tcPr marL="10605" marR="10605" marT="1060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726</a:t>
                      </a:r>
                    </a:p>
                  </a:txBody>
                  <a:tcPr marL="10605" marR="10605" marT="1060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10605" marR="10605" marT="1060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10605" marR="10605" marT="1060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739</a:t>
                      </a:r>
                    </a:p>
                  </a:txBody>
                  <a:tcPr marL="10605" marR="10605" marT="10605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08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Open</a:t>
                      </a:r>
                    </a:p>
                  </a:txBody>
                  <a:tcPr marL="10605" marR="10605" marT="10605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932</a:t>
                      </a:r>
                    </a:p>
                  </a:txBody>
                  <a:tcPr marL="10605" marR="10605" marT="1060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0605" marR="10605" marT="1060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726</a:t>
                      </a:r>
                    </a:p>
                  </a:txBody>
                  <a:tcPr marL="10605" marR="10605" marT="1060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10605" marR="10605" marT="1060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10605" marR="10605" marT="1060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0605" marR="10605" marT="10605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7530616"/>
              </p:ext>
            </p:extLst>
          </p:nvPr>
        </p:nvGraphicFramePr>
        <p:xfrm>
          <a:off x="457200" y="4822015"/>
          <a:ext cx="8229599" cy="1134687"/>
        </p:xfrm>
        <a:graphic>
          <a:graphicData uri="http://schemas.openxmlformats.org/drawingml/2006/table">
            <a:tbl>
              <a:tblPr/>
              <a:tblGrid>
                <a:gridCol w="810491"/>
                <a:gridCol w="1708265"/>
                <a:gridCol w="1982585"/>
                <a:gridCol w="1708265"/>
                <a:gridCol w="960120"/>
                <a:gridCol w="1059873"/>
              </a:tblGrid>
              <a:tr h="496336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Access</a:t>
                      </a:r>
                    </a:p>
                  </a:txBody>
                  <a:tcPr marL="12469" marR="12469" marT="12469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Genotyping Array</a:t>
                      </a:r>
                    </a:p>
                  </a:txBody>
                  <a:tcPr marL="12469" marR="12469" marT="1246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NA</a:t>
                      </a:r>
                    </a:p>
                  </a:txBody>
                  <a:tcPr marL="12469" marR="12469" marT="1246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RNA-Seq</a:t>
                      </a:r>
                    </a:p>
                  </a:txBody>
                  <a:tcPr marL="12469" marR="12469" marT="1246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miRNA-Seq</a:t>
                      </a:r>
                    </a:p>
                  </a:txBody>
                  <a:tcPr marL="12469" marR="12469" marT="1246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WXS</a:t>
                      </a:r>
                    </a:p>
                  </a:txBody>
                  <a:tcPr marL="12469" marR="12469" marT="12469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</a:tr>
              <a:tr h="25368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All</a:t>
                      </a:r>
                    </a:p>
                  </a:txBody>
                  <a:tcPr marL="12469" marR="12469" marT="12469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726</a:t>
                      </a:r>
                    </a:p>
                  </a:txBody>
                  <a:tcPr marL="12469" marR="12469" marT="1246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358</a:t>
                      </a:r>
                    </a:p>
                  </a:txBody>
                  <a:tcPr marL="12469" marR="12469" marT="1246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744</a:t>
                      </a:r>
                    </a:p>
                  </a:txBody>
                  <a:tcPr marL="12469" marR="12469" marT="1246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561</a:t>
                      </a:r>
                    </a:p>
                  </a:txBody>
                  <a:tcPr marL="12469" marR="12469" marT="1246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1838</a:t>
                      </a:r>
                    </a:p>
                  </a:txBody>
                  <a:tcPr marL="12469" marR="12469" marT="12469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368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Open</a:t>
                      </a:r>
                    </a:p>
                  </a:txBody>
                  <a:tcPr marL="12469" marR="12469" marT="12469" marB="0" anchor="b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726</a:t>
                      </a:r>
                    </a:p>
                  </a:txBody>
                  <a:tcPr marL="12469" marR="12469" marT="1246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358</a:t>
                      </a:r>
                    </a:p>
                  </a:txBody>
                  <a:tcPr marL="12469" marR="12469" marT="1246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558</a:t>
                      </a:r>
                    </a:p>
                  </a:txBody>
                  <a:tcPr marL="12469" marR="12469" marT="1246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374</a:t>
                      </a:r>
                    </a:p>
                  </a:txBody>
                  <a:tcPr marL="12469" marR="12469" marT="12469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12469" marR="12469" marT="12469" marB="0" anchor="b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793997" y="6211669"/>
            <a:ext cx="63862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NA: files without experimental strategies(Clinical, </a:t>
            </a:r>
            <a:r>
              <a:rPr lang="en-US" dirty="0" err="1" smtClean="0">
                <a:solidFill>
                  <a:srgbClr val="FF0000"/>
                </a:solidFill>
              </a:rPr>
              <a:t>Biospecimen</a:t>
            </a:r>
            <a:r>
              <a:rPr lang="en-US" dirty="0" smtClean="0">
                <a:solidFill>
                  <a:srgbClr val="FF0000"/>
                </a:solidFill>
              </a:rPr>
              <a:t>) 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52722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information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7451562"/>
              </p:ext>
            </p:extLst>
          </p:nvPr>
        </p:nvGraphicFramePr>
        <p:xfrm>
          <a:off x="265384" y="2597227"/>
          <a:ext cx="8535150" cy="3216560"/>
        </p:xfrm>
        <a:graphic>
          <a:graphicData uri="http://schemas.openxmlformats.org/drawingml/2006/table">
            <a:tbl>
              <a:tblPr/>
              <a:tblGrid>
                <a:gridCol w="462053"/>
                <a:gridCol w="564732"/>
                <a:gridCol w="417131"/>
                <a:gridCol w="474889"/>
                <a:gridCol w="417131"/>
                <a:gridCol w="468471"/>
                <a:gridCol w="590402"/>
                <a:gridCol w="417131"/>
                <a:gridCol w="494141"/>
                <a:gridCol w="417131"/>
                <a:gridCol w="558314"/>
                <a:gridCol w="417131"/>
                <a:gridCol w="583984"/>
                <a:gridCol w="417131"/>
                <a:gridCol w="558314"/>
                <a:gridCol w="539062"/>
                <a:gridCol w="738002"/>
              </a:tblGrid>
              <a:tr h="266407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 dirty="0" err="1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project_id</a:t>
                      </a:r>
                      <a:endParaRPr lang="en-US" sz="900" b="1" i="0" u="none" strike="noStrike" dirty="0">
                        <a:solidFill>
                          <a:srgbClr val="963634"/>
                        </a:solidFill>
                        <a:effectLst/>
                        <a:latin typeface="Calibri"/>
                      </a:endParaRP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 dirty="0" err="1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case_number</a:t>
                      </a:r>
                      <a:endParaRPr lang="en-US" sz="900" b="1" i="0" u="none" strike="noStrike" dirty="0">
                        <a:solidFill>
                          <a:srgbClr val="963634"/>
                        </a:solidFill>
                        <a:effectLst/>
                        <a:latin typeface="Calibri"/>
                      </a:endParaRP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 dirty="0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CNV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CNV_open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SNV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 dirty="0" err="1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SNV_open</a:t>
                      </a:r>
                      <a:endParaRPr lang="en-US" sz="900" b="1" i="0" u="none" strike="noStrike" dirty="0">
                        <a:solidFill>
                          <a:srgbClr val="963634"/>
                        </a:solidFill>
                        <a:effectLst/>
                        <a:latin typeface="Calibri"/>
                      </a:endParaRP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transcriptome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gene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gene_open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 dirty="0" err="1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miRNA</a:t>
                      </a:r>
                      <a:endParaRPr lang="en-US" sz="900" b="1" i="0" u="none" strike="noStrike" dirty="0">
                        <a:solidFill>
                          <a:srgbClr val="963634"/>
                        </a:solidFill>
                        <a:effectLst/>
                        <a:latin typeface="Calibri"/>
                      </a:endParaRP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 dirty="0" err="1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miRNA_open</a:t>
                      </a:r>
                      <a:endParaRPr lang="en-US" sz="900" b="1" i="0" u="none" strike="noStrike" dirty="0">
                        <a:solidFill>
                          <a:srgbClr val="963634"/>
                        </a:solidFill>
                        <a:effectLst/>
                        <a:latin typeface="Calibri"/>
                      </a:endParaRP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 dirty="0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isoform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isoform_open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clinical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clinical_open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 dirty="0" err="1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biospecimen</a:t>
                      </a:r>
                      <a:endParaRPr lang="en-US" sz="900" b="1" i="0" u="none" strike="noStrike" dirty="0">
                        <a:solidFill>
                          <a:srgbClr val="963634"/>
                        </a:solidFill>
                        <a:effectLst/>
                        <a:latin typeface="Calibri"/>
                      </a:endParaRP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1" i="0" u="none" strike="noStrike" dirty="0" err="1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biospecimen_open</a:t>
                      </a:r>
                      <a:endParaRPr lang="en-US" sz="900" b="1" i="0" u="none" strike="noStrike" dirty="0">
                        <a:solidFill>
                          <a:srgbClr val="963634"/>
                        </a:solidFill>
                        <a:effectLst/>
                        <a:latin typeface="Calibri"/>
                      </a:endParaRP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640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TCGA-PCPG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</a:tr>
              <a:tr h="26640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TCGA-SARC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261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261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261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255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 dirty="0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261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259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259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259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259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259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259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261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261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261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261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40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TCGA-UVM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</a:tr>
              <a:tr h="26640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TCGA-LAML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200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143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143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149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169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151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151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200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200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200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200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40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TCGA-SKCM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469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468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468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448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448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448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448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</a:tr>
              <a:tr h="26640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TCGA-KIRP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288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289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289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40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TCGA-UCS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</a:tr>
              <a:tr h="26640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TCGA-PAAD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26640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TCGA-LUSC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 dirty="0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497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 dirty="0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050" b="0" i="0" u="none" strike="noStrike" dirty="0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</a:tr>
            </a:tbl>
          </a:graphicData>
        </a:graphic>
      </p:graphicFrame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Existence of data categories in each case (part of the table).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171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1330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Existence of data categories in each case </a:t>
            </a:r>
            <a:r>
              <a:rPr lang="en-US" dirty="0" smtClean="0"/>
              <a:t>(whole</a:t>
            </a:r>
            <a:r>
              <a:rPr lang="zh-CN" altLang="en-US" dirty="0" smtClean="0"/>
              <a:t> </a:t>
            </a:r>
            <a:r>
              <a:rPr lang="en-US" dirty="0" smtClean="0"/>
              <a:t>table</a:t>
            </a:r>
            <a:r>
              <a:rPr lang="en-US" dirty="0"/>
              <a:t>).</a:t>
            </a:r>
            <a:br>
              <a:rPr lang="en-US" dirty="0"/>
            </a:b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5401802"/>
              </p:ext>
            </p:extLst>
          </p:nvPr>
        </p:nvGraphicFramePr>
        <p:xfrm>
          <a:off x="254001" y="2174911"/>
          <a:ext cx="8720668" cy="3837511"/>
        </p:xfrm>
        <a:graphic>
          <a:graphicData uri="http://schemas.openxmlformats.org/drawingml/2006/table">
            <a:tbl>
              <a:tblPr/>
              <a:tblGrid>
                <a:gridCol w="472096"/>
                <a:gridCol w="577007"/>
                <a:gridCol w="426198"/>
                <a:gridCol w="485211"/>
                <a:gridCol w="426198"/>
                <a:gridCol w="478653"/>
                <a:gridCol w="603235"/>
                <a:gridCol w="426198"/>
                <a:gridCol w="504881"/>
                <a:gridCol w="426198"/>
                <a:gridCol w="570449"/>
                <a:gridCol w="426198"/>
                <a:gridCol w="596677"/>
                <a:gridCol w="426198"/>
                <a:gridCol w="570449"/>
                <a:gridCol w="550779"/>
                <a:gridCol w="754043"/>
              </a:tblGrid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project_id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case_number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CNV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CNV_open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SNV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SNV_open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transcriptome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gene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gene_open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miRNA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miRNA_open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isoform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isoform_open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clinical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clinical_open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biospecimen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1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biospecimen_open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TCGA-PCPG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TCGA-SARC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261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261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261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255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261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259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259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259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259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259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259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261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261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261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261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TCGA-UVM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TCGA-LAML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200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143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143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149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169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151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151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200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200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200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200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TCGA-SKCM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469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468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468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448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448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448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448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TCGA-KIRP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288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289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289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291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TCGA-UCS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TCGA-PAAD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TCGA-LUSC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497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TCGA-READ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158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167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167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167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161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161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161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161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172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TCGA-COAD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463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433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 dirty="0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459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456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456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444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444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444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444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459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459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463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463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TCGA-MESO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 dirty="0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TCGA-GBM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617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593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593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396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166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166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166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596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596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617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617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TCGA-LGG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TCGA-TGCT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150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134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134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150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150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150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150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150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150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150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150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134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134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150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150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TCGA-UCEC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560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542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559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555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555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550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550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550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550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548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548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560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560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TCGA-BLCA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412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412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412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412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412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408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408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409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409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409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409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412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412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412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412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TCGA-HNSC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528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528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524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524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524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524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528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528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528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528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TCGA-ACC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92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92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92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92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92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92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92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92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TCGA-LIHC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377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376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376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375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376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371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371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373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373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373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373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377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377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377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377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TCGA-THCA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496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TCGA-BRCA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1098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1096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1096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1044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1097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1092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1092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1079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1097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1097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1098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1098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TCGA-OV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608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572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442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492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376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376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489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489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489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489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586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586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607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607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TCGA-ESCA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164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164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185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TCGA-CESC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308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305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307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304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304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307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307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307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307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307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307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308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308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TCGA-PRAD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498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498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498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498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495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495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494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494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494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494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500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TCGA-STAD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441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439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380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436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436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436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436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443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443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TCGA-THYM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124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124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124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123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124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119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119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124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124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124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 dirty="0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124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124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124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124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124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TCGA-DLBC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TCGA-LUAD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585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518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569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522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522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585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585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TCGA-KICH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113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66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66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66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66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66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66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66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66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66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66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113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113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 dirty="0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113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113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DCDB"/>
                    </a:solidFill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TCGA-KIRC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537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532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532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339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534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530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530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537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 dirty="0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537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537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537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08430"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TCGA-CHOL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0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36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45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700" b="0" i="0" u="none" strike="noStrike" dirty="0">
                          <a:solidFill>
                            <a:srgbClr val="963634"/>
                          </a:solidFill>
                          <a:effectLst/>
                          <a:latin typeface="Calibri"/>
                        </a:rPr>
                        <a:t>51</a:t>
                      </a:r>
                    </a:p>
                  </a:txBody>
                  <a:tcPr marL="6188" marR="6188" marT="618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0504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DCDB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58227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Barcode</a:t>
            </a:r>
            <a:r>
              <a:rPr lang="zh-CN" altLang="en-US" dirty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UUID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relationship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Barcode</a:t>
            </a:r>
            <a:r>
              <a:rPr lang="zh-CN" altLang="en-US" dirty="0" smtClean="0"/>
              <a:t>: </a:t>
            </a:r>
            <a:r>
              <a:rPr lang="en-US" altLang="zh-CN" dirty="0" smtClean="0"/>
              <a:t>the</a:t>
            </a:r>
            <a:r>
              <a:rPr lang="zh-CN" altLang="en-US" dirty="0"/>
              <a:t> </a:t>
            </a:r>
            <a:r>
              <a:rPr lang="en-US" altLang="zh-CN" dirty="0" smtClean="0"/>
              <a:t>aliquots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information.</a:t>
            </a:r>
          </a:p>
          <a:p>
            <a:r>
              <a:rPr lang="en-US" dirty="0" smtClean="0"/>
              <a:t>File</a:t>
            </a:r>
            <a:r>
              <a:rPr lang="zh-CN" altLang="en-US" dirty="0" smtClean="0"/>
              <a:t> </a:t>
            </a:r>
            <a:r>
              <a:rPr lang="en-US" dirty="0" smtClean="0"/>
              <a:t>UUID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file</a:t>
            </a:r>
            <a:r>
              <a:rPr lang="zh-CN" altLang="en-US" dirty="0" smtClean="0"/>
              <a:t> </a:t>
            </a:r>
            <a:r>
              <a:rPr lang="en-US" altLang="zh-CN" dirty="0" smtClean="0"/>
              <a:t>information.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630" y="2721429"/>
            <a:ext cx="6031126" cy="4007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303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Barcode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UUID</a:t>
            </a:r>
            <a:r>
              <a:rPr lang="zh-CN" altLang="en-US" dirty="0"/>
              <a:t> </a:t>
            </a:r>
            <a:r>
              <a:rPr lang="en-US" altLang="zh-CN" dirty="0"/>
              <a:t>relationship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Notes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barcodes</a:t>
            </a:r>
            <a:r>
              <a:rPr lang="zh-CN" altLang="en-US" dirty="0" smtClean="0"/>
              <a:t> </a:t>
            </a:r>
            <a:r>
              <a:rPr lang="en-US" altLang="zh-CN" dirty="0" smtClean="0"/>
              <a:t>have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corresponding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file</a:t>
            </a:r>
            <a:r>
              <a:rPr lang="zh-CN" altLang="en-US" dirty="0" smtClean="0"/>
              <a:t> </a:t>
            </a:r>
            <a:r>
              <a:rPr lang="en-US" altLang="zh-CN" dirty="0" smtClean="0"/>
              <a:t>UUID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sometimes</a:t>
            </a:r>
            <a:r>
              <a:rPr lang="zh-CN" altLang="en-US" dirty="0" smtClean="0"/>
              <a:t> </a:t>
            </a:r>
            <a:r>
              <a:rPr lang="en-US" altLang="zh-CN" dirty="0" smtClean="0"/>
              <a:t>relationship</a:t>
            </a:r>
            <a:r>
              <a:rPr lang="zh-CN" altLang="en-US" dirty="0" smtClean="0"/>
              <a:t> </a:t>
            </a:r>
            <a:r>
              <a:rPr lang="en-US" altLang="zh-CN" dirty="0" smtClean="0"/>
              <a:t>between</a:t>
            </a:r>
            <a:r>
              <a:rPr lang="zh-CN" altLang="en-US" dirty="0" smtClean="0"/>
              <a:t> </a:t>
            </a:r>
            <a:r>
              <a:rPr lang="en-US" altLang="zh-CN" dirty="0" smtClean="0"/>
              <a:t>barcode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file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uuid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unique(</a:t>
            </a:r>
            <a:r>
              <a:rPr lang="en-US" altLang="zh-CN" dirty="0" smtClean="0">
                <a:solidFill>
                  <a:srgbClr val="FF0000"/>
                </a:solidFill>
              </a:rPr>
              <a:t>SNP</a:t>
            </a:r>
            <a:r>
              <a:rPr lang="en-US" altLang="zh-CN" dirty="0" smtClean="0"/>
              <a:t>).</a:t>
            </a:r>
          </a:p>
          <a:p>
            <a:r>
              <a:rPr lang="en-US" dirty="0" smtClean="0"/>
              <a:t>This</a:t>
            </a:r>
            <a:r>
              <a:rPr lang="zh-CN" altLang="en-US" dirty="0"/>
              <a:t> </a:t>
            </a:r>
            <a:r>
              <a:rPr lang="en-US" altLang="zh-CN" dirty="0" smtClean="0"/>
              <a:t>could</a:t>
            </a:r>
            <a:r>
              <a:rPr lang="zh-CN" altLang="en-US" dirty="0" smtClean="0"/>
              <a:t> </a:t>
            </a:r>
            <a:r>
              <a:rPr lang="en-US" altLang="zh-CN" dirty="0" smtClean="0"/>
              <a:t>be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information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search</a:t>
            </a:r>
            <a:r>
              <a:rPr lang="zh-CN" altLang="en-US" dirty="0" smtClean="0"/>
              <a:t>, </a:t>
            </a:r>
            <a:r>
              <a:rPr lang="en-US" altLang="zh-CN" dirty="0" smtClean="0"/>
              <a:t>especially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sample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information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files.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76242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Aliquot</a:t>
            </a:r>
            <a:r>
              <a:rPr lang="zh-CN" altLang="en-US" dirty="0" smtClean="0"/>
              <a:t> </a:t>
            </a:r>
            <a:r>
              <a:rPr lang="en-US" altLang="zh-CN" dirty="0" smtClean="0"/>
              <a:t>usage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This present </a:t>
            </a:r>
            <a:r>
              <a:rPr lang="en-US" dirty="0" smtClean="0"/>
              <a:t>analysis </a:t>
            </a:r>
            <a:r>
              <a:rPr lang="en-US" dirty="0" smtClean="0"/>
              <a:t>for</a:t>
            </a:r>
            <a:r>
              <a:rPr lang="zh-CN" altLang="en-US" dirty="0" smtClean="0"/>
              <a:t> </a:t>
            </a:r>
            <a:r>
              <a:rPr lang="en-US" dirty="0" smtClean="0"/>
              <a:t>each aliquot.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1" y="2323692"/>
            <a:ext cx="6930571" cy="4534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719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dirty="0" smtClean="0"/>
              <a:t>Clinical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New</a:t>
            </a:r>
            <a:r>
              <a:rPr lang="zh-CN" altLang="en-US" dirty="0" smtClean="0"/>
              <a:t> </a:t>
            </a:r>
            <a:r>
              <a:rPr lang="en-US" altLang="zh-CN" dirty="0" smtClean="0"/>
              <a:t>clinical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information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better</a:t>
            </a:r>
            <a:r>
              <a:rPr lang="zh-CN" altLang="en-US" dirty="0" smtClean="0"/>
              <a:t> </a:t>
            </a:r>
            <a:r>
              <a:rPr lang="en-US" altLang="zh-CN" dirty="0" smtClean="0"/>
              <a:t>arranged</a:t>
            </a:r>
            <a:r>
              <a:rPr lang="zh-CN" altLang="en-US" dirty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TCGA</a:t>
            </a:r>
            <a:r>
              <a:rPr lang="zh-CN" altLang="en-US" dirty="0" smtClean="0"/>
              <a:t> </a:t>
            </a:r>
            <a:r>
              <a:rPr lang="en-US" altLang="zh-CN" dirty="0" smtClean="0"/>
              <a:t>but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XML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format</a:t>
            </a:r>
            <a:r>
              <a:rPr lang="en-US" altLang="zh-CN" dirty="0" smtClean="0"/>
              <a:t>.</a:t>
            </a:r>
            <a:endParaRPr lang="en-US" dirty="0" smtClean="0"/>
          </a:p>
          <a:p>
            <a:r>
              <a:rPr lang="en-US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new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general</a:t>
            </a:r>
            <a:r>
              <a:rPr lang="zh-CN" altLang="en-US" dirty="0" smtClean="0"/>
              <a:t> </a:t>
            </a:r>
            <a:r>
              <a:rPr lang="en-US" altLang="zh-CN" dirty="0" smtClean="0"/>
              <a:t>clinical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information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have</a:t>
            </a:r>
            <a:r>
              <a:rPr lang="zh-CN" altLang="en-US" dirty="0" smtClean="0"/>
              <a:t> </a:t>
            </a:r>
            <a:r>
              <a:rPr lang="en-US" altLang="zh-CN" dirty="0" smtClean="0"/>
              <a:t>been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combined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old</a:t>
            </a:r>
            <a:r>
              <a:rPr lang="zh-CN" altLang="en-US" dirty="0" smtClean="0"/>
              <a:t> </a:t>
            </a:r>
            <a:r>
              <a:rPr lang="en-US" altLang="zh-CN" dirty="0" smtClean="0"/>
              <a:t>existing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records</a:t>
            </a:r>
            <a:r>
              <a:rPr lang="zh-CN" altLang="en-US" dirty="0"/>
              <a:t>.</a:t>
            </a:r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6255351"/>
              </p:ext>
            </p:extLst>
          </p:nvPr>
        </p:nvGraphicFramePr>
        <p:xfrm>
          <a:off x="812800" y="4132421"/>
          <a:ext cx="7874000" cy="1696720"/>
        </p:xfrm>
        <a:graphic>
          <a:graphicData uri="http://schemas.openxmlformats.org/drawingml/2006/table">
            <a:tbl>
              <a:tblPr/>
              <a:tblGrid>
                <a:gridCol w="1762590"/>
                <a:gridCol w="2098210"/>
                <a:gridCol w="4013200"/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endParaRPr lang="en-US" sz="1800" b="1" i="0" u="none" strike="noStrike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GDC portal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old Clinical data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9646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data type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Clinical supplement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Clinical supplement, image, pathology report …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cases(row)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11160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8866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number of </a:t>
                      </a:r>
                      <a:r>
                        <a:rPr lang="en-US" sz="18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evalution</a:t>
                      </a:r>
                      <a:r>
                        <a:rPr lang="en-US" altLang="zh-CN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(column)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37</a:t>
                      </a:r>
                      <a:r>
                        <a:rPr lang="en-US" altLang="zh-CN" sz="18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(general)</a:t>
                      </a:r>
                      <a:endParaRPr lang="is-I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39-108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F7964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41857" y="6080667"/>
            <a:ext cx="838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Attention: Clinical data here is the general </a:t>
            </a:r>
            <a:r>
              <a:rPr lang="en-US" b="1" dirty="0" smtClean="0">
                <a:solidFill>
                  <a:srgbClr val="FF0000"/>
                </a:solidFill>
              </a:rPr>
              <a:t>summary, while a detailed one could be downloaded in XML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54650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TCGAbiolinker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It</a:t>
            </a:r>
            <a:r>
              <a:rPr lang="en-US" dirty="0" smtClean="0"/>
              <a:t> is a updated</a:t>
            </a:r>
            <a:r>
              <a:rPr lang="en-US" altLang="zh-CN" dirty="0" smtClean="0"/>
              <a:t>(07/28)</a:t>
            </a:r>
            <a:r>
              <a:rPr lang="en-US" dirty="0" smtClean="0"/>
              <a:t> R package for TCGA data on GDC.</a:t>
            </a:r>
            <a:r>
              <a:rPr lang="en-US" altLang="zh-CN" dirty="0" smtClean="0"/>
              <a:t>(query,</a:t>
            </a:r>
            <a:r>
              <a:rPr lang="zh-CN" altLang="en-US" dirty="0" smtClean="0"/>
              <a:t> </a:t>
            </a:r>
            <a:r>
              <a:rPr lang="en-US" altLang="zh-CN" dirty="0" smtClean="0"/>
              <a:t>download,</a:t>
            </a:r>
            <a:r>
              <a:rPr lang="zh-CN" altLang="en-US" dirty="0" smtClean="0"/>
              <a:t> </a:t>
            </a:r>
            <a:r>
              <a:rPr lang="en-US" altLang="zh-CN" dirty="0" smtClean="0"/>
              <a:t>analysis,</a:t>
            </a:r>
            <a:r>
              <a:rPr lang="zh-CN" altLang="en-US" dirty="0" smtClean="0"/>
              <a:t> </a:t>
            </a:r>
            <a:r>
              <a:rPr lang="en-US" altLang="zh-CN" dirty="0" smtClean="0"/>
              <a:t>visualization)</a:t>
            </a:r>
            <a:r>
              <a:rPr lang="en-US" dirty="0" smtClean="0"/>
              <a:t> </a:t>
            </a:r>
          </a:p>
          <a:p>
            <a:r>
              <a:rPr lang="en-US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/>
              <a:t> </a:t>
            </a:r>
            <a:r>
              <a:rPr lang="en-US" altLang="zh-CN" dirty="0" smtClean="0"/>
              <a:t>still</a:t>
            </a:r>
            <a:r>
              <a:rPr lang="zh-CN" altLang="en-US" dirty="0" smtClean="0"/>
              <a:t> </a:t>
            </a:r>
            <a:r>
              <a:rPr lang="en-US" altLang="zh-CN" dirty="0" smtClean="0"/>
              <a:t>under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construction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holes.</a:t>
            </a:r>
            <a:endParaRPr lang="en-US" dirty="0" smtClean="0"/>
          </a:p>
          <a:p>
            <a:r>
              <a:rPr lang="en-US" dirty="0" smtClean="0"/>
              <a:t>This</a:t>
            </a:r>
            <a:r>
              <a:rPr lang="zh-CN" altLang="en-US" dirty="0" smtClean="0"/>
              <a:t> </a:t>
            </a:r>
            <a:r>
              <a:rPr lang="en-US" altLang="zh-CN" dirty="0" smtClean="0"/>
              <a:t>package is good in sample selection, </a:t>
            </a:r>
            <a:r>
              <a:rPr lang="en-US" altLang="zh-CN" dirty="0" err="1" smtClean="0"/>
              <a:t>reformating</a:t>
            </a:r>
            <a:r>
              <a:rPr lang="en-US" altLang="zh-CN" dirty="0" smtClean="0"/>
              <a:t>  XML, and accessing Archive.	</a:t>
            </a:r>
          </a:p>
          <a:p>
            <a:pPr lvl="1"/>
            <a:r>
              <a:rPr lang="en-US" dirty="0"/>
              <a:t> </a:t>
            </a:r>
            <a:r>
              <a:rPr lang="en-US" sz="1900" dirty="0"/>
              <a:t>query = </a:t>
            </a:r>
            <a:r>
              <a:rPr lang="en-US" sz="1900" dirty="0" err="1"/>
              <a:t>GDCquery</a:t>
            </a:r>
            <a:r>
              <a:rPr lang="en-US" sz="1900" dirty="0"/>
              <a:t>(project = paste0("TCGA-",project[</a:t>
            </a:r>
            <a:r>
              <a:rPr lang="en-US" sz="1900" dirty="0" err="1"/>
              <a:t>i</a:t>
            </a:r>
            <a:r>
              <a:rPr lang="en-US" sz="1900" dirty="0"/>
              <a:t>]), </a:t>
            </a:r>
            <a:r>
              <a:rPr lang="en-US" sz="1900" dirty="0" err="1"/>
              <a:t>data.category</a:t>
            </a:r>
            <a:r>
              <a:rPr lang="en-US" sz="1900" dirty="0"/>
              <a:t> = "</a:t>
            </a:r>
            <a:r>
              <a:rPr lang="en-US" sz="1900" dirty="0" err="1"/>
              <a:t>Transcriptome</a:t>
            </a:r>
            <a:r>
              <a:rPr lang="en-US" sz="1900" dirty="0"/>
              <a:t> Profiling", </a:t>
            </a:r>
            <a:r>
              <a:rPr lang="en-US" sz="1900" dirty="0" err="1"/>
              <a:t>data.type</a:t>
            </a:r>
            <a:r>
              <a:rPr lang="en-US" sz="1900" dirty="0"/>
              <a:t> = "Gene Expression Quantification", </a:t>
            </a:r>
            <a:r>
              <a:rPr lang="en-US" sz="1900" dirty="0" err="1"/>
              <a:t>workflow.type</a:t>
            </a:r>
            <a:r>
              <a:rPr lang="en-US" sz="1900" dirty="0"/>
              <a:t> = "</a:t>
            </a:r>
            <a:r>
              <a:rPr lang="en-US" sz="1900" dirty="0" err="1"/>
              <a:t>HTSeq</a:t>
            </a:r>
            <a:r>
              <a:rPr lang="en-US" sz="1900" dirty="0"/>
              <a:t> - FPKM-UQ", </a:t>
            </a:r>
            <a:r>
              <a:rPr lang="en-US" sz="1900" dirty="0" err="1"/>
              <a:t>sample.type</a:t>
            </a:r>
            <a:r>
              <a:rPr lang="en-US" sz="1900" dirty="0"/>
              <a:t> = "Primary solid Tumor"</a:t>
            </a:r>
            <a:r>
              <a:rPr lang="en-US" sz="1900" dirty="0" smtClean="0"/>
              <a:t>)	</a:t>
            </a:r>
            <a:r>
              <a:rPr lang="en-US" altLang="zh-CN" sz="1900" dirty="0" smtClean="0"/>
              <a:t>#searching</a:t>
            </a:r>
            <a:endParaRPr lang="en-US" sz="1900" dirty="0"/>
          </a:p>
          <a:p>
            <a:pPr lvl="1"/>
            <a:r>
              <a:rPr lang="en-US" sz="1900" dirty="0"/>
              <a:t> </a:t>
            </a:r>
            <a:r>
              <a:rPr lang="en-US" sz="1900" dirty="0" err="1" smtClean="0"/>
              <a:t>GDCdownload</a:t>
            </a:r>
            <a:r>
              <a:rPr lang="en-US" sz="1900" dirty="0"/>
              <a:t>(query, method="client"</a:t>
            </a:r>
            <a:r>
              <a:rPr lang="en-US" sz="1900" dirty="0" smtClean="0"/>
              <a:t>)	</a:t>
            </a:r>
            <a:r>
              <a:rPr lang="en-US" altLang="zh-CN" sz="1900" dirty="0" smtClean="0"/>
              <a:t>#downloading</a:t>
            </a:r>
            <a:endParaRPr lang="en-US" sz="1900" dirty="0"/>
          </a:p>
        </p:txBody>
      </p:sp>
      <p:sp>
        <p:nvSpPr>
          <p:cNvPr id="4" name="TextBox 3"/>
          <p:cNvSpPr txBox="1"/>
          <p:nvPr/>
        </p:nvSpPr>
        <p:spPr>
          <a:xfrm>
            <a:off x="7281333" y="6350000"/>
            <a:ext cx="28109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Colaprico</a:t>
            </a:r>
            <a:r>
              <a:rPr lang="zh-CN" altLang="en-US" sz="1400" dirty="0"/>
              <a:t> </a:t>
            </a:r>
            <a:r>
              <a:rPr lang="en-US" altLang="zh-CN" sz="1400" dirty="0" smtClean="0"/>
              <a:t>et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al.</a:t>
            </a:r>
            <a:r>
              <a:rPr lang="zh-CN" altLang="en-US" sz="1400" dirty="0" smtClean="0"/>
              <a:t> </a:t>
            </a:r>
            <a:r>
              <a:rPr lang="en-US" altLang="zh-CN" sz="1400" dirty="0" smtClean="0"/>
              <a:t>2015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292274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really appreciate helps of the CSBL lab, including helps from Prof. Ying </a:t>
            </a:r>
            <a:r>
              <a:rPr lang="en-US" dirty="0" err="1" smtClean="0"/>
              <a:t>Xu</a:t>
            </a:r>
            <a:r>
              <a:rPr lang="en-US" dirty="0" smtClean="0"/>
              <a:t>, Chi Zhang, Yan Chen, </a:t>
            </a:r>
            <a:r>
              <a:rPr lang="en-US" dirty="0" err="1" smtClean="0"/>
              <a:t>Sha</a:t>
            </a:r>
            <a:r>
              <a:rPr lang="en-US" dirty="0" smtClean="0"/>
              <a:t> Cao</a:t>
            </a:r>
            <a:r>
              <a:rPr lang="en-US" dirty="0" smtClean="0"/>
              <a:t>, </a:t>
            </a:r>
            <a:r>
              <a:rPr lang="en-US" dirty="0" smtClean="0"/>
              <a:t>Tao </a:t>
            </a:r>
            <a:r>
              <a:rPr lang="en-US" dirty="0" smtClean="0"/>
              <a:t>Sheng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so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en-US" dirty="0" smtClean="0"/>
              <a:t>. </a:t>
            </a:r>
            <a:endParaRPr lang="en-US" dirty="0" smtClean="0"/>
          </a:p>
          <a:p>
            <a:r>
              <a:rPr lang="en-US" dirty="0" smtClean="0"/>
              <a:t>Many thanks to suggestions and mentoring of Chi Zhang in this project. </a:t>
            </a:r>
            <a:endParaRPr lang="en-US" dirty="0"/>
          </a:p>
          <a:p>
            <a:r>
              <a:rPr lang="en-US" dirty="0" smtClean="0"/>
              <a:t>Many thanks to other lab members.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80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8342" y="1600200"/>
            <a:ext cx="8686800" cy="4525963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TCGA</a:t>
            </a:r>
            <a:r>
              <a:rPr lang="en-US" altLang="zh-CN" dirty="0" smtClean="0"/>
              <a:t>(The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Cancer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Genome</a:t>
            </a:r>
            <a:r>
              <a:rPr lang="zh-CN" altLang="en-US" dirty="0" smtClean="0"/>
              <a:t> </a:t>
            </a:r>
            <a:r>
              <a:rPr lang="en-US" altLang="zh-CN" dirty="0" smtClean="0"/>
              <a:t>Atlas)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multidimensional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program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invlolved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33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cancer</a:t>
            </a:r>
            <a:r>
              <a:rPr lang="zh-CN" altLang="en-US" dirty="0" smtClean="0"/>
              <a:t> </a:t>
            </a:r>
            <a:r>
              <a:rPr lang="en-US" altLang="zh-CN" dirty="0" smtClean="0"/>
              <a:t>types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more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than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11,000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patients.</a:t>
            </a:r>
          </a:p>
          <a:p>
            <a:endParaRPr lang="en-US" altLang="zh-CN" dirty="0"/>
          </a:p>
          <a:p>
            <a:r>
              <a:rPr lang="en-US" altLang="zh-CN" dirty="0" smtClean="0"/>
              <a:t>This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program</a:t>
            </a:r>
            <a:r>
              <a:rPr lang="zh-CN" altLang="en-US" dirty="0" smtClean="0"/>
              <a:t> </a:t>
            </a:r>
            <a:r>
              <a:rPr lang="en-US" altLang="zh-CN" dirty="0" smtClean="0"/>
              <a:t>include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genomics,</a:t>
            </a:r>
            <a:r>
              <a:rPr lang="zh-CN" altLang="en-US" dirty="0" smtClean="0"/>
              <a:t> </a:t>
            </a:r>
            <a:r>
              <a:rPr lang="en-US" altLang="zh-CN" dirty="0" smtClean="0"/>
              <a:t>expression</a:t>
            </a:r>
            <a:r>
              <a:rPr lang="zh-CN" altLang="en-US" dirty="0" smtClean="0"/>
              <a:t>, </a:t>
            </a:r>
            <a:r>
              <a:rPr lang="en-US" altLang="zh-CN" dirty="0" err="1" smtClean="0"/>
              <a:t>epigenomics</a:t>
            </a:r>
            <a:r>
              <a:rPr lang="en-US" altLang="zh-CN" dirty="0" smtClean="0"/>
              <a:t>, </a:t>
            </a:r>
            <a:r>
              <a:rPr lang="en-US" altLang="zh-CN" dirty="0" smtClean="0"/>
              <a:t>clinical</a:t>
            </a:r>
            <a:r>
              <a:rPr lang="en-US" altLang="zh-CN" dirty="0" smtClean="0"/>
              <a:t>, and </a:t>
            </a:r>
            <a:r>
              <a:rPr lang="en-US" altLang="zh-CN" dirty="0" smtClean="0"/>
              <a:t>image</a:t>
            </a:r>
            <a:r>
              <a:rPr lang="en-US" altLang="zh-CN" dirty="0" smtClean="0"/>
              <a:t>.</a:t>
            </a:r>
          </a:p>
          <a:p>
            <a:endParaRPr lang="en-US" altLang="zh-CN" dirty="0"/>
          </a:p>
          <a:p>
            <a:r>
              <a:rPr lang="en-US" altLang="zh-CN" dirty="0" smtClean="0"/>
              <a:t>At</a:t>
            </a:r>
            <a:r>
              <a:rPr lang="zh-CN" altLang="en-US" dirty="0" smtClean="0"/>
              <a:t> </a:t>
            </a:r>
            <a:r>
              <a:rPr lang="en-US" altLang="zh-CN" dirty="0" smtClean="0"/>
              <a:t>present</a:t>
            </a:r>
            <a:r>
              <a:rPr lang="zh-CN" altLang="en-US" dirty="0" smtClean="0"/>
              <a:t>, </a:t>
            </a:r>
            <a:r>
              <a:rPr lang="en-US" altLang="zh-CN" dirty="0" smtClean="0"/>
              <a:t>most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>
                <a:solidFill>
                  <a:srgbClr val="FF0000"/>
                </a:solidFill>
              </a:rPr>
              <a:t>GDC</a:t>
            </a:r>
            <a:r>
              <a:rPr lang="en-US" altLang="zh-CN" dirty="0"/>
              <a:t>(Genomic Data Commons)</a:t>
            </a:r>
            <a:endParaRPr lang="en-US" altLang="zh-CN" dirty="0" smtClean="0"/>
          </a:p>
        </p:txBody>
      </p:sp>
      <p:sp>
        <p:nvSpPr>
          <p:cNvPr id="4" name="Rectangle 3"/>
          <p:cNvSpPr/>
          <p:nvPr/>
        </p:nvSpPr>
        <p:spPr>
          <a:xfrm>
            <a:off x="6455845" y="6126163"/>
            <a:ext cx="189026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/>
              <a:t>http://</a:t>
            </a:r>
            <a:r>
              <a:rPr lang="en-US" sz="1100" dirty="0" err="1"/>
              <a:t>cancergenome.nih.gov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803552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97858" y="2572565"/>
            <a:ext cx="772885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THANKS FOR YOUR ATTENTION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950123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TCGA-Archive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dirty="0" smtClean="0"/>
              <a:t>Attention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altLang="zh-CN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seems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other</a:t>
            </a:r>
            <a:r>
              <a:rPr lang="zh-CN" altLang="en-US" dirty="0" smtClean="0"/>
              <a:t> </a:t>
            </a:r>
            <a:r>
              <a:rPr lang="en-US" altLang="zh-CN" dirty="0" smtClean="0"/>
              <a:t>Clinical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/>
              <a:t> </a:t>
            </a:r>
            <a:r>
              <a:rPr lang="en-US" altLang="zh-CN" dirty="0" smtClean="0"/>
              <a:t>including</a:t>
            </a:r>
            <a:r>
              <a:rPr lang="zh-CN" altLang="en-US" dirty="0" smtClean="0"/>
              <a:t> </a:t>
            </a:r>
            <a:r>
              <a:rPr lang="en-US" dirty="0"/>
              <a:t>Tissue Slide </a:t>
            </a:r>
            <a:r>
              <a:rPr lang="en-US" dirty="0" smtClean="0"/>
              <a:t>Image</a:t>
            </a:r>
            <a:r>
              <a:rPr lang="zh-CN" altLang="zh-CN" dirty="0" smtClean="0"/>
              <a:t>,</a:t>
            </a:r>
            <a:r>
              <a:rPr lang="en-US" dirty="0"/>
              <a:t> Diagnostic </a:t>
            </a:r>
            <a:r>
              <a:rPr lang="en-US" dirty="0" smtClean="0"/>
              <a:t>Image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dirty="0"/>
              <a:t>Pathology </a:t>
            </a:r>
            <a:r>
              <a:rPr lang="en-US" dirty="0" smtClean="0"/>
              <a:t>Report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dirty="0"/>
              <a:t>Clinical </a:t>
            </a:r>
            <a:r>
              <a:rPr lang="en-US" dirty="0" smtClean="0"/>
              <a:t>Data</a:t>
            </a:r>
            <a:r>
              <a:rPr lang="en-US" altLang="zh-CN" dirty="0" smtClean="0"/>
              <a:t>,</a:t>
            </a:r>
            <a:r>
              <a:rPr lang="en-US" dirty="0"/>
              <a:t> </a:t>
            </a:r>
            <a:r>
              <a:rPr lang="zh-CN" altLang="en-US" dirty="0" smtClean="0"/>
              <a:t> </a:t>
            </a:r>
            <a:r>
              <a:rPr lang="en-US" dirty="0" err="1" smtClean="0"/>
              <a:t>Biospecimen</a:t>
            </a:r>
            <a:r>
              <a:rPr lang="en-US" dirty="0" smtClean="0"/>
              <a:t> 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project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but</a:t>
            </a:r>
            <a:r>
              <a:rPr lang="zh-CN" altLang="en-US" dirty="0" smtClean="0"/>
              <a:t> </a:t>
            </a:r>
            <a:r>
              <a:rPr lang="en-US" altLang="zh-CN" dirty="0" smtClean="0"/>
              <a:t>put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seperately</a:t>
            </a:r>
            <a:r>
              <a:rPr lang="en-US" altLang="zh-CN" dirty="0" smtClean="0"/>
              <a:t>.</a:t>
            </a:r>
          </a:p>
          <a:p>
            <a:r>
              <a:rPr lang="en-US" dirty="0" smtClean="0"/>
              <a:t>ALL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lvl="2"/>
            <a:r>
              <a:rPr lang="en-US" dirty="0">
                <a:solidFill>
                  <a:srgbClr val="FF0000"/>
                </a:solidFill>
              </a:rPr>
              <a:t>Tissue Slide </a:t>
            </a:r>
            <a:r>
              <a:rPr lang="en-US" dirty="0" smtClean="0">
                <a:solidFill>
                  <a:srgbClr val="FF0000"/>
                </a:solidFill>
              </a:rPr>
              <a:t>Image</a:t>
            </a:r>
            <a:r>
              <a:rPr lang="en-US" altLang="zh-CN" dirty="0" smtClean="0">
                <a:solidFill>
                  <a:srgbClr val="FF0000"/>
                </a:solidFill>
              </a:rPr>
              <a:t>(18521),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Diagnostic </a:t>
            </a:r>
            <a:r>
              <a:rPr lang="en-US" dirty="0" smtClean="0">
                <a:solidFill>
                  <a:srgbClr val="FF0000"/>
                </a:solidFill>
              </a:rPr>
              <a:t>Image</a:t>
            </a:r>
            <a:r>
              <a:rPr lang="en-US" altLang="zh-CN" dirty="0" smtClean="0">
                <a:solidFill>
                  <a:srgbClr val="FF0000"/>
                </a:solidFill>
              </a:rPr>
              <a:t>(11893),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Pathology </a:t>
            </a:r>
            <a:r>
              <a:rPr lang="en-US" dirty="0" smtClean="0">
                <a:solidFill>
                  <a:srgbClr val="FF0000"/>
                </a:solidFill>
              </a:rPr>
              <a:t>Report</a:t>
            </a:r>
            <a:r>
              <a:rPr lang="en-US" altLang="zh-CN" dirty="0" smtClean="0">
                <a:solidFill>
                  <a:srgbClr val="FF0000"/>
                </a:solidFill>
              </a:rPr>
              <a:t>(11132),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Clinical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data(1276),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err="1" smtClean="0">
                <a:solidFill>
                  <a:srgbClr val="FF0000"/>
                </a:solidFill>
              </a:rPr>
              <a:t>Biospecimen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data(270)	</a:t>
            </a:r>
          </a:p>
          <a:p>
            <a:pPr lvl="2"/>
            <a:r>
              <a:rPr lang="en-US" dirty="0" smtClean="0">
                <a:solidFill>
                  <a:srgbClr val="FF0000"/>
                </a:solidFill>
              </a:rPr>
              <a:t>As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most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data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are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more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than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10000,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it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should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be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enough.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/>
              <a:t>Lung:</a:t>
            </a:r>
          </a:p>
          <a:p>
            <a:pPr lvl="1"/>
            <a:r>
              <a:rPr lang="en-US" dirty="0" smtClean="0"/>
              <a:t>TCGA</a:t>
            </a:r>
            <a:r>
              <a:rPr lang="en-US" altLang="zh-CN" dirty="0" smtClean="0"/>
              <a:t>-LUAD</a:t>
            </a:r>
          </a:p>
          <a:p>
            <a:pPr lvl="2"/>
            <a:r>
              <a:rPr lang="en-US" altLang="zh-CN" dirty="0" smtClean="0"/>
              <a:t>CNV:	</a:t>
            </a:r>
            <a:r>
              <a:rPr lang="en-US" dirty="0">
                <a:solidFill>
                  <a:srgbClr val="FF0000"/>
                </a:solidFill>
              </a:rPr>
              <a:t>Copy Number </a:t>
            </a:r>
            <a:r>
              <a:rPr lang="en-US" dirty="0" smtClean="0">
                <a:solidFill>
                  <a:srgbClr val="FF0000"/>
                </a:solidFill>
              </a:rPr>
              <a:t>Segmentation</a:t>
            </a:r>
            <a:r>
              <a:rPr lang="zh-CN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dirty="0"/>
              <a:t>Copy Number </a:t>
            </a:r>
            <a:r>
              <a:rPr lang="en-US" dirty="0" smtClean="0"/>
              <a:t>Estimate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dirty="0"/>
              <a:t>Normalized Copy Numbers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Gene</a:t>
            </a:r>
            <a:r>
              <a:rPr lang="zh-CN" altLang="en-US" dirty="0" smtClean="0"/>
              <a:t> </a:t>
            </a:r>
            <a:r>
              <a:rPr lang="en-US" altLang="zh-CN" dirty="0" smtClean="0"/>
              <a:t>expression:	</a:t>
            </a:r>
            <a:r>
              <a:rPr lang="en-US" dirty="0">
                <a:solidFill>
                  <a:srgbClr val="FF0000"/>
                </a:solidFill>
              </a:rPr>
              <a:t>Gene Expression </a:t>
            </a:r>
            <a:r>
              <a:rPr lang="en-US" dirty="0" smtClean="0">
                <a:solidFill>
                  <a:srgbClr val="FF0000"/>
                </a:solidFill>
              </a:rPr>
              <a:t>Quantification</a:t>
            </a:r>
            <a:r>
              <a:rPr lang="en-US" altLang="zh-CN" dirty="0" smtClean="0">
                <a:solidFill>
                  <a:srgbClr val="FF0000"/>
                </a:solidFill>
              </a:rPr>
              <a:t>,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Isoform Expression </a:t>
            </a:r>
            <a:r>
              <a:rPr lang="en-US" dirty="0" smtClean="0">
                <a:solidFill>
                  <a:srgbClr val="FF0000"/>
                </a:solidFill>
              </a:rPr>
              <a:t>Quantification</a:t>
            </a:r>
            <a:r>
              <a:rPr lang="en-US" altLang="zh-CN" dirty="0" smtClean="0">
                <a:solidFill>
                  <a:srgbClr val="FF0000"/>
                </a:solidFill>
              </a:rPr>
              <a:t>,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Exon Junction </a:t>
            </a:r>
            <a:r>
              <a:rPr lang="en-US" dirty="0" smtClean="0">
                <a:solidFill>
                  <a:srgbClr val="FF0000"/>
                </a:solidFill>
              </a:rPr>
              <a:t>Quantification</a:t>
            </a:r>
            <a:r>
              <a:rPr lang="en-US" altLang="zh-CN" dirty="0" smtClean="0">
                <a:solidFill>
                  <a:srgbClr val="FF0000"/>
                </a:solidFill>
              </a:rPr>
              <a:t>,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Exon </a:t>
            </a:r>
            <a:r>
              <a:rPr lang="en-US" dirty="0" smtClean="0">
                <a:solidFill>
                  <a:srgbClr val="FF0000"/>
                </a:solidFill>
              </a:rPr>
              <a:t>Quantification</a:t>
            </a:r>
            <a:r>
              <a:rPr lang="en-US" altLang="zh-CN" dirty="0" smtClean="0">
                <a:solidFill>
                  <a:srgbClr val="FF0000"/>
                </a:solidFill>
              </a:rPr>
              <a:t>,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miRNA</a:t>
            </a:r>
            <a:r>
              <a:rPr lang="en-US" dirty="0">
                <a:solidFill>
                  <a:srgbClr val="FF0000"/>
                </a:solidFill>
              </a:rPr>
              <a:t> Gene Quantification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lvl="2"/>
            <a:r>
              <a:rPr lang="en-US" altLang="zh-CN" dirty="0" smtClean="0"/>
              <a:t>Raw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Mircroarray</a:t>
            </a:r>
            <a:r>
              <a:rPr lang="en-US" altLang="zh-CN" dirty="0" smtClean="0"/>
              <a:t>:	</a:t>
            </a:r>
            <a:r>
              <a:rPr lang="en-US" dirty="0">
                <a:solidFill>
                  <a:srgbClr val="FF0000"/>
                </a:solidFill>
              </a:rPr>
              <a:t>Raw </a:t>
            </a:r>
            <a:r>
              <a:rPr lang="en-US" dirty="0" smtClean="0">
                <a:solidFill>
                  <a:srgbClr val="FF0000"/>
                </a:solidFill>
              </a:rPr>
              <a:t>Intensities</a:t>
            </a:r>
            <a:r>
              <a:rPr lang="en-US" altLang="zh-CN" dirty="0" smtClean="0">
                <a:solidFill>
                  <a:srgbClr val="FF0000"/>
                </a:solidFill>
              </a:rPr>
              <a:t>,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Normalized </a:t>
            </a:r>
            <a:r>
              <a:rPr lang="en-US" dirty="0" smtClean="0">
                <a:solidFill>
                  <a:srgbClr val="FF0000"/>
                </a:solidFill>
              </a:rPr>
              <a:t>Intensities</a:t>
            </a:r>
            <a:r>
              <a:rPr lang="zh-CN" altLang="zh-CN" dirty="0" smtClean="0">
                <a:solidFill>
                  <a:srgbClr val="FF0000"/>
                </a:solidFill>
              </a:rPr>
              <a:t>,</a:t>
            </a:r>
            <a:r>
              <a:rPr lang="en-US" dirty="0">
                <a:solidFill>
                  <a:srgbClr val="FF0000"/>
                </a:solidFill>
              </a:rPr>
              <a:t> Intensities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lvl="2"/>
            <a:r>
              <a:rPr lang="en-US" altLang="zh-CN" dirty="0" smtClean="0"/>
              <a:t>Raw</a:t>
            </a:r>
            <a:r>
              <a:rPr lang="zh-CN" altLang="en-US" dirty="0" smtClean="0"/>
              <a:t> </a:t>
            </a:r>
            <a:r>
              <a:rPr lang="en-US" altLang="zh-CN" dirty="0" smtClean="0"/>
              <a:t>Sequencing:		</a:t>
            </a:r>
            <a:r>
              <a:rPr lang="en-US" dirty="0"/>
              <a:t>Aligned </a:t>
            </a:r>
            <a:r>
              <a:rPr lang="en-US" dirty="0" smtClean="0"/>
              <a:t>Reads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dirty="0"/>
              <a:t>Unaligned Reads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SNV:	</a:t>
            </a:r>
            <a:r>
              <a:rPr lang="en-US" dirty="0" smtClean="0">
                <a:solidFill>
                  <a:srgbClr val="FF0000"/>
                </a:solidFill>
              </a:rPr>
              <a:t>Genotypes</a:t>
            </a:r>
            <a:r>
              <a:rPr lang="en-US" altLang="zh-CN" dirty="0" smtClean="0">
                <a:solidFill>
                  <a:srgbClr val="FF0000"/>
                </a:solidFill>
              </a:rPr>
              <a:t>,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Simple Somatic </a:t>
            </a:r>
            <a:r>
              <a:rPr lang="en-US" dirty="0" smtClean="0">
                <a:solidFill>
                  <a:srgbClr val="FF0000"/>
                </a:solidFill>
              </a:rPr>
              <a:t>Mutation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(all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only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3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open)</a:t>
            </a:r>
          </a:p>
          <a:p>
            <a:pPr lvl="2"/>
            <a:r>
              <a:rPr lang="en-US" altLang="zh-CN" dirty="0" smtClean="0"/>
              <a:t>DNA</a:t>
            </a:r>
            <a:r>
              <a:rPr lang="zh-CN" altLang="en-US" dirty="0" smtClean="0"/>
              <a:t> </a:t>
            </a:r>
            <a:r>
              <a:rPr lang="en-US" altLang="zh-CN" dirty="0" smtClean="0"/>
              <a:t>Methylation:</a:t>
            </a:r>
            <a:r>
              <a:rPr lang="zh-CN" altLang="en-US" dirty="0" smtClean="0"/>
              <a:t> </a:t>
            </a:r>
            <a:r>
              <a:rPr lang="en-US" altLang="zh-CN" dirty="0" smtClean="0"/>
              <a:t>	</a:t>
            </a:r>
            <a:r>
              <a:rPr lang="en-US" dirty="0">
                <a:solidFill>
                  <a:srgbClr val="FF0000"/>
                </a:solidFill>
              </a:rPr>
              <a:t>Methylation Beta </a:t>
            </a:r>
            <a:r>
              <a:rPr lang="en-US" dirty="0" smtClean="0">
                <a:solidFill>
                  <a:srgbClr val="FF0000"/>
                </a:solidFill>
              </a:rPr>
              <a:t>Value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zh-CN" altLang="zh-CN" dirty="0"/>
              <a:t> </a:t>
            </a:r>
            <a:r>
              <a:rPr lang="en-US" dirty="0" smtClean="0"/>
              <a:t>Bisulfite </a:t>
            </a:r>
            <a:r>
              <a:rPr lang="en-US" dirty="0"/>
              <a:t>Sequence </a:t>
            </a:r>
            <a:r>
              <a:rPr lang="en-US" dirty="0" smtClean="0"/>
              <a:t>Alignment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dirty="0">
                <a:solidFill>
                  <a:srgbClr val="FF0000"/>
                </a:solidFill>
              </a:rPr>
              <a:t>Methylation Percentage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lvl="2"/>
            <a:r>
              <a:rPr lang="en-US" altLang="zh-CN" dirty="0" err="1" smtClean="0"/>
              <a:t>Biospecimen</a:t>
            </a:r>
            <a:r>
              <a:rPr lang="en-US" altLang="zh-CN" dirty="0" smtClean="0"/>
              <a:t>:	</a:t>
            </a:r>
            <a:r>
              <a:rPr lang="en-US" dirty="0" err="1">
                <a:solidFill>
                  <a:srgbClr val="FF0000"/>
                </a:solidFill>
              </a:rPr>
              <a:t>Biospecimen</a:t>
            </a:r>
            <a:r>
              <a:rPr lang="en-US" dirty="0">
                <a:solidFill>
                  <a:srgbClr val="FF0000"/>
                </a:solidFill>
              </a:rPr>
              <a:t> Supplement</a:t>
            </a:r>
            <a:r>
              <a:rPr lang="en-US" altLang="zh-CN" dirty="0" smtClean="0"/>
              <a:t>	</a:t>
            </a:r>
          </a:p>
          <a:p>
            <a:pPr lvl="2"/>
            <a:r>
              <a:rPr lang="en-US" altLang="zh-CN" dirty="0" smtClean="0"/>
              <a:t>Clinical:	</a:t>
            </a:r>
            <a:r>
              <a:rPr lang="en-US" dirty="0">
                <a:solidFill>
                  <a:srgbClr val="FF0000"/>
                </a:solidFill>
              </a:rPr>
              <a:t>Clinical Supplement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lvl="1"/>
            <a:r>
              <a:rPr lang="en-US" dirty="0" smtClean="0"/>
              <a:t>TCGA</a:t>
            </a:r>
            <a:r>
              <a:rPr lang="en-US" altLang="zh-CN" dirty="0" smtClean="0"/>
              <a:t>-LUSC</a:t>
            </a:r>
          </a:p>
          <a:p>
            <a:pPr lvl="2"/>
            <a:r>
              <a:rPr lang="en-US" altLang="zh-CN" dirty="0" smtClean="0"/>
              <a:t>CNV:	</a:t>
            </a:r>
            <a:r>
              <a:rPr lang="en-US" dirty="0">
                <a:solidFill>
                  <a:srgbClr val="FF0000"/>
                </a:solidFill>
              </a:rPr>
              <a:t>Copy Number Segmentation</a:t>
            </a:r>
            <a:r>
              <a:rPr lang="zh-CN" altLang="zh-CN" dirty="0"/>
              <a:t>,</a:t>
            </a:r>
            <a:r>
              <a:rPr lang="zh-CN" altLang="en-US" dirty="0"/>
              <a:t> </a:t>
            </a:r>
            <a:r>
              <a:rPr lang="en-US" dirty="0"/>
              <a:t>Copy Number Estimate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dirty="0"/>
              <a:t>Normalized Copy </a:t>
            </a:r>
            <a:r>
              <a:rPr lang="en-US" dirty="0" smtClean="0"/>
              <a:t>Numbers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LOH</a:t>
            </a:r>
            <a:endParaRPr lang="en-US" altLang="zh-CN" dirty="0">
              <a:solidFill>
                <a:srgbClr val="FF0000"/>
              </a:solidFill>
            </a:endParaRPr>
          </a:p>
          <a:p>
            <a:pPr lvl="2"/>
            <a:r>
              <a:rPr lang="en-US" altLang="zh-CN" dirty="0"/>
              <a:t>Gene</a:t>
            </a:r>
            <a:r>
              <a:rPr lang="zh-CN" altLang="en-US" dirty="0"/>
              <a:t> </a:t>
            </a:r>
            <a:r>
              <a:rPr lang="en-US" altLang="zh-CN" dirty="0" smtClean="0"/>
              <a:t>expression:	</a:t>
            </a:r>
            <a:r>
              <a:rPr lang="en-US" dirty="0">
                <a:solidFill>
                  <a:srgbClr val="FF0000"/>
                </a:solidFill>
              </a:rPr>
              <a:t>Gene Expression Quantification</a:t>
            </a:r>
            <a:r>
              <a:rPr lang="en-US" altLang="zh-CN" dirty="0">
                <a:solidFill>
                  <a:srgbClr val="FF0000"/>
                </a:solidFill>
              </a:rPr>
              <a:t>,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Isoform Expression Quantification</a:t>
            </a:r>
            <a:r>
              <a:rPr lang="en-US" altLang="zh-CN" dirty="0">
                <a:solidFill>
                  <a:srgbClr val="FF0000"/>
                </a:solidFill>
              </a:rPr>
              <a:t>,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Exon Junction Quantification</a:t>
            </a:r>
            <a:r>
              <a:rPr lang="en-US" altLang="zh-CN" dirty="0">
                <a:solidFill>
                  <a:srgbClr val="FF0000"/>
                </a:solidFill>
              </a:rPr>
              <a:t>,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Exon </a:t>
            </a:r>
            <a:r>
              <a:rPr lang="en-US" dirty="0" smtClean="0">
                <a:solidFill>
                  <a:srgbClr val="FF0000"/>
                </a:solidFill>
              </a:rPr>
              <a:t>Quantification</a:t>
            </a:r>
          </a:p>
          <a:p>
            <a:pPr lvl="2"/>
            <a:r>
              <a:rPr lang="en-US" altLang="zh-CN" dirty="0" smtClean="0"/>
              <a:t>Raw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Mircroarray</a:t>
            </a:r>
            <a:r>
              <a:rPr lang="en-US" altLang="zh-CN" dirty="0" smtClean="0"/>
              <a:t>:	</a:t>
            </a:r>
            <a:r>
              <a:rPr lang="en-US" dirty="0" smtClean="0">
                <a:solidFill>
                  <a:srgbClr val="FF0000"/>
                </a:solidFill>
              </a:rPr>
              <a:t>Raw Intensities</a:t>
            </a:r>
            <a:r>
              <a:rPr lang="en-US" altLang="zh-CN" dirty="0" smtClean="0">
                <a:solidFill>
                  <a:srgbClr val="FF0000"/>
                </a:solidFill>
              </a:rPr>
              <a:t>,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Normalized Intensities</a:t>
            </a:r>
            <a:r>
              <a:rPr lang="zh-CN" altLang="zh-CN" dirty="0" smtClean="0">
                <a:solidFill>
                  <a:srgbClr val="FF0000"/>
                </a:solidFill>
              </a:rPr>
              <a:t>,</a:t>
            </a:r>
            <a:r>
              <a:rPr lang="en-US" dirty="0" smtClean="0">
                <a:solidFill>
                  <a:srgbClr val="FF0000"/>
                </a:solidFill>
              </a:rPr>
              <a:t> Intensities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,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dirty="0"/>
              <a:t>Intensities Log2 Ratio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Raw</a:t>
            </a:r>
            <a:r>
              <a:rPr lang="zh-CN" altLang="en-US" dirty="0" smtClean="0"/>
              <a:t> </a:t>
            </a:r>
            <a:r>
              <a:rPr lang="en-US" altLang="zh-CN" dirty="0" smtClean="0"/>
              <a:t>Sequencing:	</a:t>
            </a:r>
            <a:r>
              <a:rPr lang="en-US" dirty="0"/>
              <a:t>Aligned Reads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dirty="0"/>
              <a:t>Unaligned </a:t>
            </a:r>
            <a:r>
              <a:rPr lang="en-US" dirty="0" smtClean="0"/>
              <a:t>Reads</a:t>
            </a:r>
            <a:endParaRPr lang="en-US" altLang="zh-CN" dirty="0"/>
          </a:p>
          <a:p>
            <a:pPr lvl="2"/>
            <a:r>
              <a:rPr lang="en-US" altLang="zh-CN" dirty="0" smtClean="0"/>
              <a:t>SNV:	</a:t>
            </a:r>
            <a:r>
              <a:rPr lang="en-US" dirty="0"/>
              <a:t>Genotypes</a:t>
            </a:r>
            <a:r>
              <a:rPr lang="en-US" altLang="zh-CN" dirty="0">
                <a:solidFill>
                  <a:srgbClr val="FF0000"/>
                </a:solidFill>
              </a:rPr>
              <a:t>,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Simple Somatic Mutation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(only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zh-CN" altLang="zh-CN" dirty="0" smtClean="0">
                <a:solidFill>
                  <a:srgbClr val="FF0000"/>
                </a:solidFill>
              </a:rPr>
              <a:t>1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open</a:t>
            </a:r>
            <a:r>
              <a:rPr lang="en-US" altLang="zh-CN" dirty="0" smtClean="0">
                <a:solidFill>
                  <a:srgbClr val="FF0000"/>
                </a:solidFill>
              </a:rPr>
              <a:t>)</a:t>
            </a:r>
            <a:endParaRPr lang="en-US" altLang="zh-CN" dirty="0"/>
          </a:p>
          <a:p>
            <a:pPr lvl="2"/>
            <a:r>
              <a:rPr lang="en-US" altLang="zh-CN" dirty="0"/>
              <a:t>DNA</a:t>
            </a:r>
            <a:r>
              <a:rPr lang="zh-CN" altLang="en-US" dirty="0"/>
              <a:t> </a:t>
            </a:r>
            <a:r>
              <a:rPr lang="en-US" altLang="zh-CN" dirty="0" smtClean="0"/>
              <a:t>Methylation:	</a:t>
            </a:r>
            <a:r>
              <a:rPr lang="en-US" dirty="0">
                <a:solidFill>
                  <a:srgbClr val="FF0000"/>
                </a:solidFill>
              </a:rPr>
              <a:t>Methylation Beta Value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zh-CN" altLang="zh-CN" dirty="0"/>
              <a:t> </a:t>
            </a:r>
            <a:r>
              <a:rPr lang="en-US" dirty="0"/>
              <a:t>Bisulfite Sequence Alignment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Methylation </a:t>
            </a:r>
            <a:r>
              <a:rPr lang="en-US" dirty="0" smtClean="0">
                <a:solidFill>
                  <a:srgbClr val="FF0000"/>
                </a:solidFill>
              </a:rPr>
              <a:t>Percentage</a:t>
            </a:r>
            <a:endParaRPr lang="en-US" altLang="zh-CN" dirty="0"/>
          </a:p>
          <a:p>
            <a:pPr lvl="2"/>
            <a:r>
              <a:rPr lang="en-US" altLang="zh-CN" dirty="0" err="1" smtClean="0"/>
              <a:t>Biospecimen</a:t>
            </a:r>
            <a:r>
              <a:rPr lang="en-US" altLang="zh-CN" dirty="0" smtClean="0"/>
              <a:t>:	</a:t>
            </a:r>
            <a:r>
              <a:rPr lang="en-US" dirty="0" err="1">
                <a:solidFill>
                  <a:srgbClr val="FF0000"/>
                </a:solidFill>
              </a:rPr>
              <a:t>Biospecimen</a:t>
            </a:r>
            <a:r>
              <a:rPr lang="en-US" dirty="0">
                <a:solidFill>
                  <a:srgbClr val="FF0000"/>
                </a:solidFill>
              </a:rPr>
              <a:t> Supplement</a:t>
            </a:r>
            <a:r>
              <a:rPr lang="en-US" altLang="zh-CN" dirty="0"/>
              <a:t>	</a:t>
            </a:r>
          </a:p>
          <a:p>
            <a:pPr lvl="2"/>
            <a:r>
              <a:rPr lang="en-US" altLang="zh-CN" dirty="0" smtClean="0"/>
              <a:t>Clinical:	</a:t>
            </a:r>
            <a:r>
              <a:rPr lang="en-US" dirty="0">
                <a:solidFill>
                  <a:srgbClr val="FF0000"/>
                </a:solidFill>
              </a:rPr>
              <a:t>Clinical Supplement</a:t>
            </a:r>
            <a:endParaRPr lang="en-US" altLang="zh-CN" dirty="0"/>
          </a:p>
          <a:p>
            <a:pPr lvl="2"/>
            <a:endParaRPr lang="en-US" altLang="zh-CN" dirty="0" smtClean="0"/>
          </a:p>
          <a:p>
            <a:pPr lvl="2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851356" y="6264662"/>
            <a:ext cx="225832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</a:rPr>
              <a:t>The</a:t>
            </a:r>
            <a:r>
              <a:rPr lang="zh-CN" altLang="en-US" sz="1200" b="1" dirty="0">
                <a:solidFill>
                  <a:srgbClr val="FF0000"/>
                </a:solidFill>
              </a:rPr>
              <a:t> </a:t>
            </a:r>
            <a:r>
              <a:rPr lang="en-US" altLang="zh-CN" sz="1200" b="1" dirty="0">
                <a:solidFill>
                  <a:srgbClr val="FF0000"/>
                </a:solidFill>
              </a:rPr>
              <a:t>red</a:t>
            </a:r>
            <a:r>
              <a:rPr lang="zh-CN" altLang="en-US" sz="1200" b="1" dirty="0">
                <a:solidFill>
                  <a:srgbClr val="FF0000"/>
                </a:solidFill>
              </a:rPr>
              <a:t> </a:t>
            </a:r>
            <a:r>
              <a:rPr lang="en-US" altLang="zh-CN" sz="1200" b="1" dirty="0">
                <a:solidFill>
                  <a:srgbClr val="FF0000"/>
                </a:solidFill>
              </a:rPr>
              <a:t>ones</a:t>
            </a:r>
            <a:r>
              <a:rPr lang="zh-CN" altLang="en-US" sz="1200" b="1" dirty="0">
                <a:solidFill>
                  <a:srgbClr val="FF0000"/>
                </a:solidFill>
              </a:rPr>
              <a:t> </a:t>
            </a:r>
            <a:r>
              <a:rPr lang="en-US" altLang="zh-CN" sz="1200" b="1" dirty="0">
                <a:solidFill>
                  <a:srgbClr val="FF0000"/>
                </a:solidFill>
              </a:rPr>
              <a:t>are</a:t>
            </a:r>
            <a:r>
              <a:rPr lang="zh-CN" altLang="en-US" sz="1200" b="1" dirty="0">
                <a:solidFill>
                  <a:srgbClr val="FF0000"/>
                </a:solidFill>
              </a:rPr>
              <a:t> </a:t>
            </a:r>
            <a:r>
              <a:rPr lang="en-US" altLang="zh-CN" sz="1200" b="1" dirty="0">
                <a:solidFill>
                  <a:srgbClr val="FF0000"/>
                </a:solidFill>
              </a:rPr>
              <a:t>with</a:t>
            </a:r>
            <a:r>
              <a:rPr lang="zh-CN" altLang="en-US" sz="1200" b="1" dirty="0">
                <a:solidFill>
                  <a:srgbClr val="FF0000"/>
                </a:solidFill>
              </a:rPr>
              <a:t> </a:t>
            </a:r>
            <a:r>
              <a:rPr lang="en-US" altLang="zh-CN" sz="1200" b="1" dirty="0">
                <a:solidFill>
                  <a:srgbClr val="FF0000"/>
                </a:solidFill>
              </a:rPr>
              <a:t>open</a:t>
            </a:r>
            <a:r>
              <a:rPr lang="zh-CN" altLang="en-US" sz="1200" b="1" dirty="0">
                <a:solidFill>
                  <a:srgbClr val="FF0000"/>
                </a:solidFill>
              </a:rPr>
              <a:t> </a:t>
            </a:r>
            <a:r>
              <a:rPr lang="en-US" altLang="zh-CN" sz="1200" b="1" dirty="0">
                <a:solidFill>
                  <a:srgbClr val="FF0000"/>
                </a:solidFill>
              </a:rPr>
              <a:t>data</a:t>
            </a:r>
            <a:r>
              <a:rPr lang="zh-CN" altLang="en-US" sz="1200" b="1" dirty="0">
                <a:solidFill>
                  <a:srgbClr val="FF0000"/>
                </a:solidFill>
              </a:rPr>
              <a:t> </a:t>
            </a:r>
            <a:endParaRPr lang="en-US" altLang="zh-CN" sz="12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7992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TCGA-Archive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Colon:</a:t>
            </a:r>
          </a:p>
          <a:p>
            <a:pPr lvl="1"/>
            <a:r>
              <a:rPr lang="en-US" dirty="0" smtClean="0"/>
              <a:t>TCGA</a:t>
            </a:r>
            <a:r>
              <a:rPr lang="en-US" altLang="zh-CN" dirty="0" smtClean="0"/>
              <a:t>-COAD</a:t>
            </a:r>
          </a:p>
          <a:p>
            <a:pPr lvl="2"/>
            <a:r>
              <a:rPr lang="en-US" altLang="zh-CN" dirty="0" smtClean="0"/>
              <a:t>Raw</a:t>
            </a:r>
            <a:r>
              <a:rPr lang="zh-CN" altLang="en-US" dirty="0" smtClean="0"/>
              <a:t> </a:t>
            </a:r>
            <a:r>
              <a:rPr lang="en-US" altLang="zh-CN" dirty="0" smtClean="0"/>
              <a:t>Sequencing:		</a:t>
            </a:r>
            <a:r>
              <a:rPr lang="en-US" dirty="0"/>
              <a:t>Aligned </a:t>
            </a:r>
            <a:r>
              <a:rPr lang="en-US" dirty="0" smtClean="0"/>
              <a:t>Reads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dirty="0"/>
              <a:t>Unaligned Reads</a:t>
            </a:r>
            <a:endParaRPr lang="en-US" altLang="zh-CN" dirty="0" smtClean="0"/>
          </a:p>
          <a:p>
            <a:pPr lvl="2"/>
            <a:r>
              <a:rPr lang="en-US" altLang="zh-CN" dirty="0" smtClean="0"/>
              <a:t>SNV:	</a:t>
            </a:r>
            <a:r>
              <a:rPr lang="en-US" dirty="0" smtClean="0">
                <a:solidFill>
                  <a:srgbClr val="FF0000"/>
                </a:solidFill>
              </a:rPr>
              <a:t>Simple </a:t>
            </a:r>
            <a:r>
              <a:rPr lang="en-US" dirty="0">
                <a:solidFill>
                  <a:srgbClr val="FF0000"/>
                </a:solidFill>
              </a:rPr>
              <a:t>Somatic </a:t>
            </a:r>
            <a:r>
              <a:rPr lang="en-US" dirty="0" smtClean="0">
                <a:solidFill>
                  <a:srgbClr val="FF0000"/>
                </a:solidFill>
              </a:rPr>
              <a:t>Mutation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(only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zh-CN" altLang="zh-CN" dirty="0">
                <a:solidFill>
                  <a:srgbClr val="FF0000"/>
                </a:solidFill>
              </a:rPr>
              <a:t>2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open)</a:t>
            </a:r>
          </a:p>
          <a:p>
            <a:pPr lvl="2"/>
            <a:r>
              <a:rPr lang="en-US" altLang="zh-CN" dirty="0" err="1" smtClean="0"/>
              <a:t>Biospecimen</a:t>
            </a:r>
            <a:r>
              <a:rPr lang="en-US" altLang="zh-CN" dirty="0" smtClean="0"/>
              <a:t>:	</a:t>
            </a:r>
            <a:r>
              <a:rPr lang="en-US" dirty="0" err="1">
                <a:solidFill>
                  <a:srgbClr val="FF0000"/>
                </a:solidFill>
              </a:rPr>
              <a:t>Biospecimen</a:t>
            </a:r>
            <a:r>
              <a:rPr lang="en-US" dirty="0">
                <a:solidFill>
                  <a:srgbClr val="FF0000"/>
                </a:solidFill>
              </a:rPr>
              <a:t> Supplement</a:t>
            </a:r>
            <a:r>
              <a:rPr lang="en-US" altLang="zh-CN" dirty="0" smtClean="0"/>
              <a:t>	</a:t>
            </a:r>
          </a:p>
          <a:p>
            <a:pPr lvl="2"/>
            <a:r>
              <a:rPr lang="en-US" altLang="zh-CN" dirty="0" smtClean="0"/>
              <a:t>Clinical:	</a:t>
            </a:r>
            <a:r>
              <a:rPr lang="en-US" dirty="0">
                <a:solidFill>
                  <a:srgbClr val="FF0000"/>
                </a:solidFill>
              </a:rPr>
              <a:t>Clinical Supplement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lvl="2"/>
            <a:endParaRPr lang="en-US" altLang="zh-CN" dirty="0" smtClean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5468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7944" b="7944"/>
          <a:stretch>
            <a:fillRect/>
          </a:stretch>
        </p:blipFill>
        <p:spPr/>
      </p:pic>
      <p:sp>
        <p:nvSpPr>
          <p:cNvPr id="6" name="Rectangle 5"/>
          <p:cNvSpPr/>
          <p:nvPr/>
        </p:nvSpPr>
        <p:spPr>
          <a:xfrm>
            <a:off x="6727990" y="6271307"/>
            <a:ext cx="189026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/>
              <a:t>http://</a:t>
            </a:r>
            <a:r>
              <a:rPr lang="en-US" sz="1100" dirty="0" err="1"/>
              <a:t>cancergenome.nih.gov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4174110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categories</a:t>
            </a:r>
            <a:r>
              <a:rPr lang="zh-CN" altLang="en-US" dirty="0" smtClean="0"/>
              <a:t> 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Archive</a:t>
            </a:r>
            <a:r>
              <a:rPr lang="zh-CN" altLang="en-US" dirty="0" smtClean="0"/>
              <a:t>: </a:t>
            </a:r>
            <a:r>
              <a:rPr lang="en-US" altLang="zh-CN" dirty="0" smtClean="0"/>
              <a:t>CNV,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Gene</a:t>
            </a:r>
            <a:r>
              <a:rPr lang="zh-CN" altLang="en-US" dirty="0" smtClean="0"/>
              <a:t> </a:t>
            </a:r>
            <a:r>
              <a:rPr lang="en-US" altLang="zh-CN" dirty="0" smtClean="0"/>
              <a:t>expression,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rgbClr val="008000"/>
                </a:solidFill>
              </a:rPr>
              <a:t>Raw data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SNV</a:t>
            </a:r>
            <a:r>
              <a:rPr lang="en-US" altLang="zh-CN" dirty="0" smtClean="0">
                <a:solidFill>
                  <a:srgbClr val="008000"/>
                </a:solidFill>
              </a:rPr>
              <a:t>,</a:t>
            </a:r>
            <a:r>
              <a:rPr lang="zh-CN" altLang="en-US" dirty="0" smtClean="0">
                <a:solidFill>
                  <a:srgbClr val="008000"/>
                </a:solidFill>
              </a:rPr>
              <a:t> </a:t>
            </a:r>
            <a:r>
              <a:rPr lang="en-US" altLang="zh-CN" dirty="0" smtClean="0">
                <a:solidFill>
                  <a:srgbClr val="008000"/>
                </a:solidFill>
              </a:rPr>
              <a:t>Clinical</a:t>
            </a:r>
            <a:r>
              <a:rPr lang="zh-CN" altLang="en-US" dirty="0" smtClean="0"/>
              <a:t>, </a:t>
            </a:r>
            <a:r>
              <a:rPr lang="en-US" altLang="zh-CN" dirty="0" smtClean="0">
                <a:solidFill>
                  <a:srgbClr val="008000"/>
                </a:solidFill>
              </a:rPr>
              <a:t>DNA</a:t>
            </a:r>
            <a:r>
              <a:rPr lang="zh-CN" altLang="en-US" dirty="0" smtClean="0">
                <a:solidFill>
                  <a:srgbClr val="008000"/>
                </a:solidFill>
              </a:rPr>
              <a:t> </a:t>
            </a:r>
            <a:r>
              <a:rPr lang="en-US" altLang="zh-CN" dirty="0" smtClean="0">
                <a:solidFill>
                  <a:srgbClr val="008000"/>
                </a:solidFill>
              </a:rPr>
              <a:t>Methylation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Biospecimen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rgbClr val="008000"/>
                </a:solidFill>
              </a:rPr>
              <a:t>Protein</a:t>
            </a:r>
            <a:r>
              <a:rPr lang="zh-CN" altLang="en-US" dirty="0" smtClean="0">
                <a:solidFill>
                  <a:srgbClr val="008000"/>
                </a:solidFill>
              </a:rPr>
              <a:t> </a:t>
            </a:r>
            <a:r>
              <a:rPr lang="en-US" altLang="zh-CN" dirty="0" smtClean="0">
                <a:solidFill>
                  <a:srgbClr val="008000"/>
                </a:solidFill>
              </a:rPr>
              <a:t>expression,</a:t>
            </a:r>
            <a:r>
              <a:rPr lang="zh-CN" altLang="en-US" dirty="0" smtClean="0">
                <a:solidFill>
                  <a:srgbClr val="008000"/>
                </a:solidFill>
              </a:rPr>
              <a:t> </a:t>
            </a:r>
            <a:r>
              <a:rPr lang="en-US" altLang="zh-CN" dirty="0" smtClean="0">
                <a:solidFill>
                  <a:srgbClr val="008000"/>
                </a:solidFill>
              </a:rPr>
              <a:t>Structure</a:t>
            </a:r>
            <a:r>
              <a:rPr lang="zh-CN" altLang="en-US" dirty="0" smtClean="0">
                <a:solidFill>
                  <a:srgbClr val="008000"/>
                </a:solidFill>
              </a:rPr>
              <a:t> </a:t>
            </a:r>
            <a:r>
              <a:rPr lang="en-US" altLang="zh-CN" dirty="0" smtClean="0">
                <a:solidFill>
                  <a:srgbClr val="008000"/>
                </a:solidFill>
              </a:rPr>
              <a:t>arrangement</a:t>
            </a:r>
            <a:r>
              <a:rPr lang="en-US" altLang="zh-CN" dirty="0" smtClean="0"/>
              <a:t>.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r>
              <a:rPr lang="en-US" dirty="0" smtClean="0"/>
              <a:t>New</a:t>
            </a:r>
            <a:r>
              <a:rPr lang="zh-CN" altLang="en-US" dirty="0" smtClean="0"/>
              <a:t> </a:t>
            </a:r>
            <a:r>
              <a:rPr lang="en-US" altLang="zh-CN" dirty="0" smtClean="0"/>
              <a:t>TCGA</a:t>
            </a:r>
            <a:r>
              <a:rPr lang="zh-CN" altLang="en-US" dirty="0" smtClean="0"/>
              <a:t> </a:t>
            </a:r>
            <a:r>
              <a:rPr lang="en-US" altLang="zh-CN" dirty="0" smtClean="0"/>
              <a:t>portal:</a:t>
            </a:r>
            <a:r>
              <a:rPr lang="zh-CN" altLang="en-US" dirty="0" smtClean="0"/>
              <a:t> </a:t>
            </a:r>
            <a:r>
              <a:rPr lang="en-US" altLang="zh-CN" dirty="0" smtClean="0"/>
              <a:t>SNV,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Transcriptome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Profiling</a:t>
            </a:r>
            <a:r>
              <a:rPr lang="zh-CN" altLang="en-US" dirty="0" smtClean="0"/>
              <a:t>, </a:t>
            </a:r>
            <a:r>
              <a:rPr lang="en-US" altLang="zh-CN" dirty="0" smtClean="0"/>
              <a:t>Raw</a:t>
            </a:r>
            <a:r>
              <a:rPr lang="zh-CN" altLang="en-US" dirty="0" smtClean="0"/>
              <a:t> </a:t>
            </a:r>
            <a:r>
              <a:rPr lang="en-US" altLang="zh-CN" dirty="0" smtClean="0"/>
              <a:t>sequencing data,</a:t>
            </a:r>
            <a:r>
              <a:rPr lang="zh-CN" altLang="en-US" dirty="0" smtClean="0"/>
              <a:t> </a:t>
            </a:r>
            <a:r>
              <a:rPr lang="en-US" altLang="zh-CN" dirty="0" smtClean="0"/>
              <a:t>CNV,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Biospecimen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Clinical</a:t>
            </a:r>
            <a:r>
              <a:rPr lang="zh-CN" altLang="en-US" dirty="0" smtClean="0"/>
              <a:t>.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845456" y="5246395"/>
            <a:ext cx="768894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solidFill>
                  <a:srgbClr val="FF0000"/>
                </a:solidFill>
              </a:rPr>
              <a:t>Notes: Gene</a:t>
            </a:r>
            <a:r>
              <a:rPr lang="zh-CN" altLang="en-US" sz="1600" dirty="0" smtClean="0">
                <a:solidFill>
                  <a:srgbClr val="FF0000"/>
                </a:solidFill>
              </a:rPr>
              <a:t> </a:t>
            </a:r>
            <a:r>
              <a:rPr lang="en-US" altLang="zh-CN" sz="1600" dirty="0">
                <a:solidFill>
                  <a:srgbClr val="FF0000"/>
                </a:solidFill>
              </a:rPr>
              <a:t>expression</a:t>
            </a:r>
            <a:r>
              <a:rPr lang="zh-CN" altLang="en-US" sz="1600" dirty="0">
                <a:solidFill>
                  <a:srgbClr val="FF0000"/>
                </a:solidFill>
              </a:rPr>
              <a:t>(</a:t>
            </a:r>
            <a:r>
              <a:rPr lang="en-US" altLang="zh-CN" sz="1600" dirty="0" err="1">
                <a:solidFill>
                  <a:srgbClr val="FF0000"/>
                </a:solidFill>
              </a:rPr>
              <a:t>Transcripttome</a:t>
            </a:r>
            <a:r>
              <a:rPr lang="zh-CN" altLang="en-US" sz="1600" dirty="0">
                <a:solidFill>
                  <a:srgbClr val="FF0000"/>
                </a:solidFill>
              </a:rPr>
              <a:t> </a:t>
            </a:r>
            <a:r>
              <a:rPr lang="en-US" altLang="zh-CN" sz="1600" dirty="0">
                <a:solidFill>
                  <a:srgbClr val="FF0000"/>
                </a:solidFill>
              </a:rPr>
              <a:t>Profiling)</a:t>
            </a:r>
            <a:r>
              <a:rPr lang="zh-CN" altLang="en-US" sz="1600" dirty="0">
                <a:solidFill>
                  <a:srgbClr val="FF0000"/>
                </a:solidFill>
              </a:rPr>
              <a:t>: </a:t>
            </a:r>
            <a:r>
              <a:rPr lang="en-US" altLang="zh-CN" sz="1600" dirty="0">
                <a:solidFill>
                  <a:srgbClr val="FF0000"/>
                </a:solidFill>
              </a:rPr>
              <a:t>Gene</a:t>
            </a:r>
            <a:r>
              <a:rPr lang="zh-CN" altLang="en-US" sz="1600" dirty="0">
                <a:solidFill>
                  <a:srgbClr val="FF0000"/>
                </a:solidFill>
              </a:rPr>
              <a:t> </a:t>
            </a:r>
            <a:r>
              <a:rPr lang="en-US" altLang="zh-CN" sz="1600" dirty="0">
                <a:solidFill>
                  <a:srgbClr val="FF0000"/>
                </a:solidFill>
              </a:rPr>
              <a:t>expression,</a:t>
            </a:r>
            <a:r>
              <a:rPr lang="zh-CN" altLang="en-US" sz="1600" dirty="0">
                <a:solidFill>
                  <a:srgbClr val="FF0000"/>
                </a:solidFill>
              </a:rPr>
              <a:t> </a:t>
            </a:r>
            <a:r>
              <a:rPr lang="en-US" altLang="zh-CN" sz="1600" dirty="0">
                <a:solidFill>
                  <a:srgbClr val="FF0000"/>
                </a:solidFill>
              </a:rPr>
              <a:t>isoform</a:t>
            </a:r>
            <a:r>
              <a:rPr lang="zh-CN" altLang="en-US" sz="1600" dirty="0">
                <a:solidFill>
                  <a:srgbClr val="FF0000"/>
                </a:solidFill>
              </a:rPr>
              <a:t> </a:t>
            </a:r>
            <a:r>
              <a:rPr lang="en-US" altLang="zh-CN" sz="1600" dirty="0">
                <a:solidFill>
                  <a:srgbClr val="FF0000"/>
                </a:solidFill>
              </a:rPr>
              <a:t>expression,</a:t>
            </a:r>
            <a:r>
              <a:rPr lang="zh-CN" altLang="en-US" sz="1600" dirty="0">
                <a:solidFill>
                  <a:srgbClr val="FF0000"/>
                </a:solidFill>
              </a:rPr>
              <a:t> </a:t>
            </a:r>
            <a:r>
              <a:rPr lang="en-US" altLang="zh-CN" sz="1600" dirty="0" err="1">
                <a:solidFill>
                  <a:srgbClr val="FF0000"/>
                </a:solidFill>
              </a:rPr>
              <a:t>miRNA</a:t>
            </a:r>
            <a:r>
              <a:rPr lang="zh-CN" altLang="en-US" sz="1600" dirty="0">
                <a:solidFill>
                  <a:srgbClr val="FF0000"/>
                </a:solidFill>
              </a:rPr>
              <a:t> </a:t>
            </a:r>
            <a:r>
              <a:rPr lang="en-US" altLang="zh-CN" sz="1600" dirty="0">
                <a:solidFill>
                  <a:srgbClr val="FF0000"/>
                </a:solidFill>
              </a:rPr>
              <a:t>expression</a:t>
            </a:r>
            <a:r>
              <a:rPr lang="en-US" altLang="zh-CN" sz="1600" dirty="0" smtClean="0">
                <a:solidFill>
                  <a:srgbClr val="FF0000"/>
                </a:solidFill>
              </a:rPr>
              <a:t>.</a:t>
            </a:r>
          </a:p>
          <a:p>
            <a:r>
              <a:rPr lang="en-US" sz="1600" dirty="0" smtClean="0">
                <a:solidFill>
                  <a:srgbClr val="FF0000"/>
                </a:solidFill>
              </a:rPr>
              <a:t>	Somatic</a:t>
            </a:r>
            <a:r>
              <a:rPr lang="zh-CN" altLang="en-US" sz="1600" dirty="0" smtClean="0">
                <a:solidFill>
                  <a:srgbClr val="FF0000"/>
                </a:solidFill>
              </a:rPr>
              <a:t> </a:t>
            </a:r>
            <a:r>
              <a:rPr lang="en-US" altLang="zh-CN" sz="1600" dirty="0" smtClean="0">
                <a:solidFill>
                  <a:srgbClr val="FF0000"/>
                </a:solidFill>
              </a:rPr>
              <a:t>MAF</a:t>
            </a:r>
            <a:r>
              <a:rPr lang="zh-CN" altLang="en-US" sz="1600" dirty="0" smtClean="0">
                <a:solidFill>
                  <a:srgbClr val="FF0000"/>
                </a:solidFill>
              </a:rPr>
              <a:t> </a:t>
            </a:r>
            <a:r>
              <a:rPr lang="en-US" altLang="zh-CN" sz="1600" dirty="0" smtClean="0">
                <a:solidFill>
                  <a:srgbClr val="FF0000"/>
                </a:solidFill>
              </a:rPr>
              <a:t>are</a:t>
            </a:r>
            <a:r>
              <a:rPr lang="zh-CN" altLang="en-US" sz="1600" dirty="0" smtClean="0">
                <a:solidFill>
                  <a:srgbClr val="FF0000"/>
                </a:solidFill>
              </a:rPr>
              <a:t> </a:t>
            </a:r>
            <a:r>
              <a:rPr lang="en-US" altLang="zh-CN" sz="1600" dirty="0" smtClean="0">
                <a:solidFill>
                  <a:srgbClr val="FF0000"/>
                </a:solidFill>
              </a:rPr>
              <a:t>open</a:t>
            </a:r>
            <a:r>
              <a:rPr lang="zh-CN" altLang="en-US" sz="1600" dirty="0" smtClean="0">
                <a:solidFill>
                  <a:srgbClr val="FF0000"/>
                </a:solidFill>
              </a:rPr>
              <a:t>:</a:t>
            </a:r>
            <a:r>
              <a:rPr lang="en-US" altLang="zh-CN" sz="1600" dirty="0">
                <a:solidFill>
                  <a:srgbClr val="FF0000"/>
                </a:solidFill>
              </a:rPr>
              <a:t>https://</a:t>
            </a:r>
            <a:r>
              <a:rPr lang="en-US" altLang="zh-CN" sz="1600" dirty="0" err="1">
                <a:solidFill>
                  <a:srgbClr val="FF0000"/>
                </a:solidFill>
              </a:rPr>
              <a:t>gdc-docs.nci.nih.gov</a:t>
            </a:r>
            <a:r>
              <a:rPr lang="en-US" altLang="zh-CN" sz="1600" dirty="0">
                <a:solidFill>
                  <a:srgbClr val="FF0000"/>
                </a:solidFill>
              </a:rPr>
              <a:t>/Data/</a:t>
            </a:r>
            <a:r>
              <a:rPr lang="en-US" altLang="zh-CN" sz="1600" dirty="0" err="1">
                <a:solidFill>
                  <a:srgbClr val="FF0000"/>
                </a:solidFill>
              </a:rPr>
              <a:t>Release_Notes</a:t>
            </a:r>
            <a:r>
              <a:rPr lang="en-US" altLang="zh-CN" sz="1600" dirty="0">
                <a:solidFill>
                  <a:srgbClr val="FF0000"/>
                </a:solidFill>
              </a:rPr>
              <a:t>/</a:t>
            </a:r>
            <a:r>
              <a:rPr lang="en-US" altLang="zh-CN" sz="1600" dirty="0" err="1">
                <a:solidFill>
                  <a:srgbClr val="FF0000"/>
                </a:solidFill>
              </a:rPr>
              <a:t>Data_Release_Notes</a:t>
            </a:r>
            <a:r>
              <a:rPr lang="en-US" altLang="zh-CN" sz="1600" dirty="0">
                <a:solidFill>
                  <a:srgbClr val="FF0000"/>
                </a:solidFill>
              </a:rPr>
              <a:t>/</a:t>
            </a:r>
            <a:endParaRPr lang="en-US" sz="1600" dirty="0">
              <a:solidFill>
                <a:srgbClr val="FF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473988" y="6162449"/>
            <a:ext cx="1890261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/>
              <a:t>http://</a:t>
            </a:r>
            <a:r>
              <a:rPr lang="en-US" sz="1100" dirty="0" err="1"/>
              <a:t>cancergenome.nih.gov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9088459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</a:t>
            </a:r>
            <a:r>
              <a:rPr lang="en-US" dirty="0" err="1" smtClean="0"/>
              <a:t>ariaion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Changes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categories</a:t>
            </a:r>
            <a:r>
              <a:rPr lang="en-US" altLang="en-US" dirty="0" smtClean="0"/>
              <a:t>, methods, and </a:t>
            </a:r>
            <a:r>
              <a:rPr lang="en-US" altLang="en-US" dirty="0" smtClean="0"/>
              <a:t>quantity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data.</a:t>
            </a:r>
            <a:endParaRPr lang="en-US" dirty="0" smtClean="0"/>
          </a:p>
          <a:p>
            <a:r>
              <a:rPr lang="en-US" dirty="0" smtClean="0"/>
              <a:t>Previous</a:t>
            </a:r>
            <a:r>
              <a:rPr lang="zh-CN" altLang="en-US" dirty="0" smtClean="0"/>
              <a:t> </a:t>
            </a:r>
            <a:r>
              <a:rPr lang="en-US" altLang="zh-CN" dirty="0" smtClean="0"/>
              <a:t>download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methods</a:t>
            </a:r>
            <a:r>
              <a:rPr lang="zh-CN" altLang="en-US" dirty="0" smtClean="0"/>
              <a:t> </a:t>
            </a:r>
            <a:r>
              <a:rPr lang="en-US" altLang="zh-CN" dirty="0" smtClean="0"/>
              <a:t>temporally</a:t>
            </a:r>
            <a:r>
              <a:rPr lang="zh-CN" altLang="en-US" dirty="0" smtClean="0"/>
              <a:t> </a:t>
            </a:r>
            <a:r>
              <a:rPr lang="en-US" altLang="zh-CN" dirty="0" smtClean="0"/>
              <a:t>failed</a:t>
            </a:r>
            <a:r>
              <a:rPr lang="zh-CN" altLang="en-US" dirty="0" smtClean="0"/>
              <a:t>: </a:t>
            </a:r>
            <a:r>
              <a:rPr lang="en-US" altLang="zh-CN" dirty="0" smtClean="0"/>
              <a:t>TCGA-Assembler.</a:t>
            </a:r>
          </a:p>
          <a:p>
            <a:r>
              <a:rPr lang="en-US" dirty="0" smtClean="0"/>
              <a:t>Some previous functions failed: UUID-Barcode relationship sites.</a:t>
            </a:r>
          </a:p>
          <a:p>
            <a:r>
              <a:rPr lang="en-US" dirty="0" smtClean="0"/>
              <a:t>Some clinical 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absence</a:t>
            </a:r>
            <a:r>
              <a:rPr lang="zh-CN" altLang="en-US" dirty="0" smtClean="0"/>
              <a:t>: </a:t>
            </a:r>
            <a:r>
              <a:rPr lang="en-US" altLang="zh-CN" dirty="0" smtClean="0"/>
              <a:t>pathology,</a:t>
            </a:r>
            <a:r>
              <a:rPr lang="zh-CN" altLang="en-US" dirty="0" smtClean="0"/>
              <a:t> </a:t>
            </a:r>
            <a:r>
              <a:rPr lang="en-US" altLang="zh-CN" dirty="0" smtClean="0"/>
              <a:t>Imaging.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3735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bg1">
                    <a:lumMod val="85000"/>
                  </a:schemeClr>
                </a:solidFill>
              </a:rPr>
              <a:t>Background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b="1" dirty="0" smtClean="0">
                <a:solidFill>
                  <a:srgbClr val="FF0000"/>
                </a:solidFill>
              </a:rPr>
              <a:t>Methods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>
                <a:solidFill>
                  <a:srgbClr val="D9D9D9"/>
                </a:solidFill>
              </a:rPr>
              <a:t>Results</a:t>
            </a:r>
            <a:endParaRPr lang="en-US" dirty="0">
              <a:solidFill>
                <a:srgbClr val="D9D9D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0611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Search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Retrieval(</a:t>
            </a:r>
            <a:r>
              <a:rPr lang="en-US" dirty="0" smtClean="0"/>
              <a:t>Curl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Json</a:t>
            </a:r>
            <a:r>
              <a:rPr lang="en-US" altLang="zh-CN" dirty="0" smtClean="0"/>
              <a:t>)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Download</a:t>
            </a:r>
            <a:r>
              <a:rPr lang="en-US" altLang="zh-CN" dirty="0" smtClean="0"/>
              <a:t>(</a:t>
            </a:r>
            <a:r>
              <a:rPr lang="en-US" dirty="0" err="1" smtClean="0"/>
              <a:t>gdc</a:t>
            </a:r>
            <a:r>
              <a:rPr lang="en-US" dirty="0" smtClean="0"/>
              <a:t>-client</a:t>
            </a:r>
            <a:r>
              <a:rPr lang="en-US" altLang="zh-CN" dirty="0" smtClean="0"/>
              <a:t>)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Workflow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41655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11098</TotalTime>
  <Words>3368</Words>
  <Application>Microsoft Macintosh PowerPoint</Application>
  <PresentationFormat>On-screen Show (4:3)</PresentationFormat>
  <Paragraphs>1226</Paragraphs>
  <Slides>42</Slides>
  <Notes>22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3" baseType="lpstr">
      <vt:lpstr>Office Theme</vt:lpstr>
      <vt:lpstr>Download and Statistics of TCGA data from GDC portal</vt:lpstr>
      <vt:lpstr>Contents</vt:lpstr>
      <vt:lpstr>Contents</vt:lpstr>
      <vt:lpstr>Background</vt:lpstr>
      <vt:lpstr>Background</vt:lpstr>
      <vt:lpstr>Data categories  </vt:lpstr>
      <vt:lpstr>Variaion</vt:lpstr>
      <vt:lpstr>Contents</vt:lpstr>
      <vt:lpstr>Methods</vt:lpstr>
      <vt:lpstr>Search and Retrieval</vt:lpstr>
      <vt:lpstr>SHOW UP</vt:lpstr>
      <vt:lpstr>Download</vt:lpstr>
      <vt:lpstr>Workflow</vt:lpstr>
      <vt:lpstr>Workflow</vt:lpstr>
      <vt:lpstr>Project information</vt:lpstr>
      <vt:lpstr>Workflow</vt:lpstr>
      <vt:lpstr>Case information</vt:lpstr>
      <vt:lpstr>Workflow</vt:lpstr>
      <vt:lpstr>Aliquot information </vt:lpstr>
      <vt:lpstr>Contents</vt:lpstr>
      <vt:lpstr>Results</vt:lpstr>
      <vt:lpstr>Results</vt:lpstr>
      <vt:lpstr>Access (general)</vt:lpstr>
      <vt:lpstr>Experimental stragety and Workflow(general)</vt:lpstr>
      <vt:lpstr>Experimental stragety and Workflow(general)</vt:lpstr>
      <vt:lpstr>Results</vt:lpstr>
      <vt:lpstr>Program results</vt:lpstr>
      <vt:lpstr>General information</vt:lpstr>
      <vt:lpstr>General information(TCGA-COAD)</vt:lpstr>
      <vt:lpstr>General information(TCGA-COAD)</vt:lpstr>
      <vt:lpstr>General information(TCGA-PCPG)</vt:lpstr>
      <vt:lpstr>General information</vt:lpstr>
      <vt:lpstr>Existence of data categories in each case (whole table). </vt:lpstr>
      <vt:lpstr>Barcode and UUID relationship</vt:lpstr>
      <vt:lpstr>Barcode and UUID relationship</vt:lpstr>
      <vt:lpstr>Aliquot usage</vt:lpstr>
      <vt:lpstr>Variation in Clinical data</vt:lpstr>
      <vt:lpstr>TCGAbiolinker</vt:lpstr>
      <vt:lpstr>Acknowledgement</vt:lpstr>
      <vt:lpstr>PowerPoint Presentation</vt:lpstr>
      <vt:lpstr>TCGA-Archive</vt:lpstr>
      <vt:lpstr>TCGA-Archive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yue wu</dc:creator>
  <cp:lastModifiedBy>yue wu</cp:lastModifiedBy>
  <cp:revision>197</cp:revision>
  <dcterms:created xsi:type="dcterms:W3CDTF">2016-07-25T23:19:25Z</dcterms:created>
  <dcterms:modified xsi:type="dcterms:W3CDTF">2016-08-04T17:23:09Z</dcterms:modified>
</cp:coreProperties>
</file>

<file path=docProps/thumbnail.jpeg>
</file>